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8"/>
  </p:notesMasterIdLst>
  <p:sldIdLst>
    <p:sldId id="262" r:id="rId2"/>
    <p:sldId id="256" r:id="rId3"/>
    <p:sldId id="257" r:id="rId4"/>
    <p:sldId id="258" r:id="rId5"/>
    <p:sldId id="259" r:id="rId6"/>
    <p:sldId id="260" r:id="rId7"/>
  </p:sldIdLst>
  <p:sldSz cx="18288000" cy="10287000"/>
  <p:notesSz cx="6858000" cy="9144000"/>
  <p:embeddedFontLst>
    <p:embeddedFont>
      <p:font typeface="Calibri" panose="020F0502020204030204" pitchFamily="34" charset="0"/>
      <p:regular r:id="rId9"/>
      <p:bold r:id="rId10"/>
      <p:italic r:id="rId11"/>
      <p:boldItalic r:id="rId12"/>
    </p:embeddedFont>
    <p:embeddedFont>
      <p:font typeface="Marianne" panose="02000000000000000000" pitchFamily="2" charset="0"/>
      <p:regular r:id="rId13"/>
      <p:bold r:id="rId14"/>
      <p:italic r:id="rId15"/>
      <p:boldItalic r:id="rId16"/>
    </p:embeddedFont>
    <p:embeddedFont>
      <p:font typeface="Marianne Light" panose="02000000000000000000" pitchFamily="2" charset="0"/>
      <p:regular r:id="rId17"/>
      <p:italic r:id="rId18"/>
    </p:embeddedFont>
    <p:embeddedFont>
      <p:font typeface="Marianne Medium" panose="02000000000000000000" pitchFamily="2" charset="0"/>
      <p:regular r:id="rId19"/>
      <p:italic r:id="rId20"/>
    </p:embeddedFont>
    <p:embeddedFont>
      <p:font typeface="Open Sans" panose="020B0604020202020204" charset="0"/>
      <p:regular r:id="rId21"/>
    </p:embeddedFont>
    <p:embeddedFont>
      <p:font typeface="Open Sans Bold" panose="020B0604020202020204" charset="0"/>
      <p:regular r:id="rId22"/>
    </p:embeddedFont>
    <p:embeddedFont>
      <p:font typeface="Arimo" panose="020B0604020202020204" charset="0"/>
      <p:regular r:id="rId23"/>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69" d="100"/>
          <a:sy n="69" d="100"/>
        </p:scale>
        <p:origin x="48" y="19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font" Target="fonts/font5.fntdata"/><Relationship Id="rId18" Type="http://schemas.openxmlformats.org/officeDocument/2006/relationships/font" Target="fonts/font10.fntdata"/><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13.fntdata"/><Relationship Id="rId7" Type="http://schemas.openxmlformats.org/officeDocument/2006/relationships/slide" Target="slides/slide6.xml"/><Relationship Id="rId12" Type="http://schemas.openxmlformats.org/officeDocument/2006/relationships/font" Target="fonts/font4.fntdata"/><Relationship Id="rId17" Type="http://schemas.openxmlformats.org/officeDocument/2006/relationships/font" Target="fonts/font9.fntdata"/><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8.fntdata"/><Relationship Id="rId20" Type="http://schemas.openxmlformats.org/officeDocument/2006/relationships/font" Target="fonts/font1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3.fntdata"/><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font" Target="fonts/font7.fntdata"/><Relationship Id="rId23" Type="http://schemas.openxmlformats.org/officeDocument/2006/relationships/font" Target="fonts/font15.fntdata"/><Relationship Id="rId10" Type="http://schemas.openxmlformats.org/officeDocument/2006/relationships/font" Target="fonts/font2.fntdata"/><Relationship Id="rId19" Type="http://schemas.openxmlformats.org/officeDocument/2006/relationships/font" Target="fonts/font11.fntdata"/><Relationship Id="rId4" Type="http://schemas.openxmlformats.org/officeDocument/2006/relationships/slide" Target="slides/slide3.xml"/><Relationship Id="rId9" Type="http://schemas.openxmlformats.org/officeDocument/2006/relationships/font" Target="fonts/font1.fntdata"/><Relationship Id="rId14" Type="http://schemas.openxmlformats.org/officeDocument/2006/relationships/font" Target="fonts/font6.fntdata"/><Relationship Id="rId22" Type="http://schemas.openxmlformats.org/officeDocument/2006/relationships/font" Target="fonts/font14.fntdata"/><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941B5FC-5DCF-460A-A6F6-6B106480D6CB}" type="datetimeFigureOut">
              <a:rPr lang="fr-FR" smtClean="0"/>
              <a:t>23/05/2025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36F60DA-0980-46A1-A0CE-5D0D1536580C}" type="slidenum">
              <a:rPr lang="fr-FR" smtClean="0"/>
              <a:t>‹N°›</a:t>
            </a:fld>
            <a:endParaRPr lang="fr-FR"/>
          </a:p>
        </p:txBody>
      </p:sp>
    </p:spTree>
    <p:extLst>
      <p:ext uri="{BB962C8B-B14F-4D97-AF65-F5344CB8AC3E}">
        <p14:creationId xmlns:p14="http://schemas.microsoft.com/office/powerpoint/2010/main" val="15351971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e la date 3"/>
          <p:cNvSpPr>
            <a:spLocks noGrp="1"/>
          </p:cNvSpPr>
          <p:nvPr>
            <p:ph type="dt" idx="10"/>
          </p:nvPr>
        </p:nvSpPr>
        <p:spPr/>
        <p:txBody>
          <a:bodyPr/>
          <a:lstStyle/>
          <a:p>
            <a:r>
              <a:rPr lang="fr-FR" smtClean="0"/>
              <a:t>13/12/2022</a:t>
            </a:r>
            <a:endParaRPr lang="fr-FR"/>
          </a:p>
        </p:txBody>
      </p:sp>
      <p:sp>
        <p:nvSpPr>
          <p:cNvPr id="5" name="Espace réservé du numéro de diapositive 4"/>
          <p:cNvSpPr>
            <a:spLocks noGrp="1"/>
          </p:cNvSpPr>
          <p:nvPr>
            <p:ph type="sldNum" sz="quarter" idx="11"/>
          </p:nvPr>
        </p:nvSpPr>
        <p:spPr/>
        <p:txBody>
          <a:bodyPr/>
          <a:lstStyle/>
          <a:p>
            <a:fld id="{C425BCC9-8C55-4522-9898-460B25AAAAE9}" type="slidenum">
              <a:rPr lang="fr-FR" smtClean="0"/>
              <a:t>1</a:t>
            </a:fld>
            <a:endParaRPr lang="fr-FR"/>
          </a:p>
        </p:txBody>
      </p:sp>
    </p:spTree>
    <p:extLst>
      <p:ext uri="{BB962C8B-B14F-4D97-AF65-F5344CB8AC3E}">
        <p14:creationId xmlns:p14="http://schemas.microsoft.com/office/powerpoint/2010/main" val="5546734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5/23/2025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5/23/2025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5/23/2025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5/23/2025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5/23/2025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5/23/2025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5/23/2025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5.jpeg"/><Relationship Id="rId10" Type="http://schemas.openxmlformats.org/officeDocument/2006/relationships/image" Target="../media/image9.svg"/><Relationship Id="rId4" Type="http://schemas.openxmlformats.org/officeDocument/2006/relationships/image" Target="../media/image4.jpeg"/><Relationship Id="rId9" Type="http://schemas.openxmlformats.org/officeDocument/2006/relationships/image" Target="../media/image8.png"/></Relationships>
</file>

<file path=ppt/slides/_rels/slide3.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image" Target="../media/image9.jpeg"/><Relationship Id="rId7" Type="http://schemas.openxmlformats.org/officeDocument/2006/relationships/image" Target="../media/image12.jpe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11.jpeg"/><Relationship Id="rId5" Type="http://schemas.openxmlformats.org/officeDocument/2006/relationships/image" Target="../media/image12.svg"/><Relationship Id="rId4" Type="http://schemas.openxmlformats.org/officeDocument/2006/relationships/image" Target="../media/image10.png"/><Relationship Id="rId9"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hyperlink" Target="https://entrainement.parcoursup.fr/Candidat/authentification?ACTION=31" TargetMode="External"/><Relationship Id="rId5" Type="http://schemas.openxmlformats.org/officeDocument/2006/relationships/image" Target="../media/image15.jpeg"/><Relationship Id="rId4" Type="http://schemas.openxmlformats.org/officeDocument/2006/relationships/image" Target="../media/image14.jpe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6.png"/><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21.svg"/><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95118" y="330581"/>
            <a:ext cx="12623390" cy="5599166"/>
          </a:xfrm>
          <a:prstGeom prst="rect">
            <a:avLst/>
          </a:prstGeom>
        </p:spPr>
      </p:pic>
      <p:sp>
        <p:nvSpPr>
          <p:cNvPr id="2" name="Titre 1"/>
          <p:cNvSpPr>
            <a:spLocks noGrp="1"/>
          </p:cNvSpPr>
          <p:nvPr>
            <p:ph type="ctrTitle"/>
          </p:nvPr>
        </p:nvSpPr>
        <p:spPr>
          <a:xfrm>
            <a:off x="1" y="6427694"/>
            <a:ext cx="18287999" cy="1509713"/>
          </a:xfrm>
        </p:spPr>
        <p:txBody>
          <a:bodyPr>
            <a:normAutofit/>
          </a:bodyPr>
          <a:lstStyle/>
          <a:p>
            <a:r>
              <a:rPr lang="fr-FR" sz="7200" smtClean="0">
                <a:solidFill>
                  <a:srgbClr val="002060"/>
                </a:solidFill>
                <a:latin typeface="Marianne Medium" panose="02000000000000000000" pitchFamily="2" charset="0"/>
              </a:rPr>
              <a:t>Classement des vœux en attente</a:t>
            </a:r>
            <a:endParaRPr lang="fr-FR" sz="7200">
              <a:solidFill>
                <a:srgbClr val="002060"/>
              </a:solidFill>
              <a:latin typeface="Marianne Medium" panose="02000000000000000000" pitchFamily="2" charset="0"/>
            </a:endParaRPr>
          </a:p>
        </p:txBody>
      </p:sp>
      <p:sp>
        <p:nvSpPr>
          <p:cNvPr id="3" name="Sous-titre 2"/>
          <p:cNvSpPr>
            <a:spLocks noGrp="1"/>
          </p:cNvSpPr>
          <p:nvPr>
            <p:ph type="subTitle" idx="1"/>
          </p:nvPr>
        </p:nvSpPr>
        <p:spPr>
          <a:xfrm>
            <a:off x="1" y="8024813"/>
            <a:ext cx="18287999" cy="932259"/>
          </a:xfrm>
        </p:spPr>
        <p:txBody>
          <a:bodyPr/>
          <a:lstStyle/>
          <a:p>
            <a:r>
              <a:rPr lang="fr-FR" smtClean="0">
                <a:latin typeface="Marianne Light" panose="02000000000000000000" pitchFamily="2" charset="0"/>
              </a:rPr>
              <a:t>Du 06 juin au 10 juin</a:t>
            </a:r>
            <a:r>
              <a:rPr lang="fr-FR" smtClean="0">
                <a:latin typeface="Marianne Light" panose="02000000000000000000" pitchFamily="2" charset="0"/>
              </a:rPr>
              <a:t> 2025</a:t>
            </a:r>
            <a:endParaRPr lang="fr-FR">
              <a:latin typeface="Marianne Light" panose="02000000000000000000" pitchFamily="2" charset="0"/>
            </a:endParaRPr>
          </a:p>
        </p:txBody>
      </p:sp>
    </p:spTree>
    <p:extLst>
      <p:ext uri="{BB962C8B-B14F-4D97-AF65-F5344CB8AC3E}">
        <p14:creationId xmlns:p14="http://schemas.microsoft.com/office/powerpoint/2010/main" val="39895464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5481475" cy="1161111"/>
          </a:xfrm>
          <a:custGeom>
            <a:avLst/>
            <a:gdLst/>
            <a:ahLst/>
            <a:cxnLst/>
            <a:rect l="l" t="t" r="r" b="b"/>
            <a:pathLst>
              <a:path w="15481475" h="1161111">
                <a:moveTo>
                  <a:pt x="0" y="0"/>
                </a:moveTo>
                <a:lnTo>
                  <a:pt x="15481475" y="0"/>
                </a:lnTo>
                <a:lnTo>
                  <a:pt x="15481475" y="1161111"/>
                </a:lnTo>
                <a:lnTo>
                  <a:pt x="0" y="1161111"/>
                </a:lnTo>
                <a:lnTo>
                  <a:pt x="0" y="0"/>
                </a:lnTo>
                <a:close/>
              </a:path>
            </a:pathLst>
          </a:custGeom>
          <a:blipFill>
            <a:blip r:embed="rId2"/>
            <a:stretch>
              <a:fillRect/>
            </a:stretch>
          </a:blipFill>
        </p:spPr>
      </p:sp>
      <p:sp>
        <p:nvSpPr>
          <p:cNvPr id="3" name="Freeform 3"/>
          <p:cNvSpPr/>
          <p:nvPr/>
        </p:nvSpPr>
        <p:spPr>
          <a:xfrm>
            <a:off x="379977" y="1161111"/>
            <a:ext cx="10243717" cy="748708"/>
          </a:xfrm>
          <a:custGeom>
            <a:avLst/>
            <a:gdLst/>
            <a:ahLst/>
            <a:cxnLst/>
            <a:rect l="l" t="t" r="r" b="b"/>
            <a:pathLst>
              <a:path w="10243717" h="748708">
                <a:moveTo>
                  <a:pt x="0" y="0"/>
                </a:moveTo>
                <a:lnTo>
                  <a:pt x="10243717" y="0"/>
                </a:lnTo>
                <a:lnTo>
                  <a:pt x="10243717" y="748708"/>
                </a:lnTo>
                <a:lnTo>
                  <a:pt x="0" y="748708"/>
                </a:lnTo>
                <a:lnTo>
                  <a:pt x="0" y="0"/>
                </a:lnTo>
                <a:close/>
              </a:path>
            </a:pathLst>
          </a:custGeom>
          <a:blipFill>
            <a:blip r:embed="rId3"/>
            <a:stretch>
              <a:fillRect r="-10323"/>
            </a:stretch>
          </a:blipFill>
        </p:spPr>
      </p:sp>
      <p:sp>
        <p:nvSpPr>
          <p:cNvPr id="4" name="Freeform 4"/>
          <p:cNvSpPr/>
          <p:nvPr/>
        </p:nvSpPr>
        <p:spPr>
          <a:xfrm>
            <a:off x="15571957" y="316207"/>
            <a:ext cx="2576834" cy="1955407"/>
          </a:xfrm>
          <a:custGeom>
            <a:avLst/>
            <a:gdLst/>
            <a:ahLst/>
            <a:cxnLst/>
            <a:rect l="l" t="t" r="r" b="b"/>
            <a:pathLst>
              <a:path w="2576834" h="1955407">
                <a:moveTo>
                  <a:pt x="0" y="0"/>
                </a:moveTo>
                <a:lnTo>
                  <a:pt x="2576834" y="0"/>
                </a:lnTo>
                <a:lnTo>
                  <a:pt x="2576834" y="1955407"/>
                </a:lnTo>
                <a:lnTo>
                  <a:pt x="0" y="1955407"/>
                </a:lnTo>
                <a:lnTo>
                  <a:pt x="0" y="0"/>
                </a:lnTo>
                <a:close/>
              </a:path>
            </a:pathLst>
          </a:custGeom>
          <a:blipFill>
            <a:blip r:embed="rId4"/>
            <a:stretch>
              <a:fillRect t="-45537"/>
            </a:stretch>
          </a:blipFill>
        </p:spPr>
      </p:sp>
      <p:sp>
        <p:nvSpPr>
          <p:cNvPr id="5" name="Freeform 5"/>
          <p:cNvSpPr/>
          <p:nvPr/>
        </p:nvSpPr>
        <p:spPr>
          <a:xfrm rot="6000">
            <a:off x="3456169" y="3518568"/>
            <a:ext cx="12060581" cy="1256651"/>
          </a:xfrm>
          <a:custGeom>
            <a:avLst/>
            <a:gdLst/>
            <a:ahLst/>
            <a:cxnLst/>
            <a:rect l="l" t="t" r="r" b="b"/>
            <a:pathLst>
              <a:path w="12060581" h="1256651">
                <a:moveTo>
                  <a:pt x="0" y="21046"/>
                </a:moveTo>
                <a:lnTo>
                  <a:pt x="12058424" y="0"/>
                </a:lnTo>
                <a:lnTo>
                  <a:pt x="12060581" y="1235606"/>
                </a:lnTo>
                <a:lnTo>
                  <a:pt x="2156" y="1256652"/>
                </a:lnTo>
                <a:lnTo>
                  <a:pt x="0" y="21046"/>
                </a:lnTo>
                <a:close/>
              </a:path>
            </a:pathLst>
          </a:custGeom>
          <a:blipFill>
            <a:blip r:embed="rId5"/>
            <a:stretch>
              <a:fillRect l="-1806" t="-995" r="-796" b="92"/>
            </a:stretch>
          </a:blipFill>
        </p:spPr>
      </p:sp>
      <p:sp>
        <p:nvSpPr>
          <p:cNvPr id="6" name="Freeform 6"/>
          <p:cNvSpPr/>
          <p:nvPr/>
        </p:nvSpPr>
        <p:spPr>
          <a:xfrm>
            <a:off x="1784089" y="5652509"/>
            <a:ext cx="15049862" cy="3412536"/>
          </a:xfrm>
          <a:custGeom>
            <a:avLst/>
            <a:gdLst/>
            <a:ahLst/>
            <a:cxnLst/>
            <a:rect l="l" t="t" r="r" b="b"/>
            <a:pathLst>
              <a:path w="15049862" h="3412536">
                <a:moveTo>
                  <a:pt x="0" y="0"/>
                </a:moveTo>
                <a:lnTo>
                  <a:pt x="15049863" y="0"/>
                </a:lnTo>
                <a:lnTo>
                  <a:pt x="15049863" y="3412536"/>
                </a:lnTo>
                <a:lnTo>
                  <a:pt x="0" y="3412536"/>
                </a:lnTo>
                <a:lnTo>
                  <a:pt x="0" y="0"/>
                </a:lnTo>
                <a:close/>
              </a:path>
            </a:pathLst>
          </a:custGeom>
          <a:blipFill>
            <a:blip r:embed="rId6"/>
            <a:stretch>
              <a:fillRect/>
            </a:stretch>
          </a:blipFill>
        </p:spPr>
      </p:sp>
      <p:sp>
        <p:nvSpPr>
          <p:cNvPr id="7" name="Freeform 7"/>
          <p:cNvSpPr/>
          <p:nvPr/>
        </p:nvSpPr>
        <p:spPr>
          <a:xfrm rot="-1506427">
            <a:off x="7585798" y="4227963"/>
            <a:ext cx="671967" cy="875527"/>
          </a:xfrm>
          <a:custGeom>
            <a:avLst/>
            <a:gdLst/>
            <a:ahLst/>
            <a:cxnLst/>
            <a:rect l="l" t="t" r="r" b="b"/>
            <a:pathLst>
              <a:path w="671967" h="875527">
                <a:moveTo>
                  <a:pt x="0" y="0"/>
                </a:moveTo>
                <a:lnTo>
                  <a:pt x="671967" y="0"/>
                </a:lnTo>
                <a:lnTo>
                  <a:pt x="671967" y="875526"/>
                </a:lnTo>
                <a:lnTo>
                  <a:pt x="0" y="875526"/>
                </a:lnTo>
                <a:lnTo>
                  <a:pt x="0" y="0"/>
                </a:lnTo>
                <a:close/>
              </a:path>
            </a:pathLst>
          </a:custGeom>
          <a:blipFill>
            <a:blip r:embed="rId7">
              <a:extLst>
                <a:ext uri="{96DAC541-7B7A-43D3-8B79-37D633B846F1}">
                  <asvg:svgBlip xmlns:asvg="http://schemas.microsoft.com/office/drawing/2016/SVG/main" xmlns="" r:embed="rId8"/>
                </a:ext>
              </a:extLst>
            </a:blip>
            <a:stretch>
              <a:fillRect/>
            </a:stretch>
          </a:blipFill>
        </p:spPr>
      </p:sp>
      <p:sp>
        <p:nvSpPr>
          <p:cNvPr id="8" name="Freeform 8"/>
          <p:cNvSpPr/>
          <p:nvPr/>
        </p:nvSpPr>
        <p:spPr>
          <a:xfrm>
            <a:off x="914400" y="9258300"/>
            <a:ext cx="620816" cy="642077"/>
          </a:xfrm>
          <a:custGeom>
            <a:avLst/>
            <a:gdLst/>
            <a:ahLst/>
            <a:cxnLst/>
            <a:rect l="l" t="t" r="r" b="b"/>
            <a:pathLst>
              <a:path w="708233" h="708233">
                <a:moveTo>
                  <a:pt x="0" y="0"/>
                </a:moveTo>
                <a:lnTo>
                  <a:pt x="708232" y="0"/>
                </a:lnTo>
                <a:lnTo>
                  <a:pt x="708232" y="708233"/>
                </a:lnTo>
                <a:lnTo>
                  <a:pt x="0" y="708233"/>
                </a:lnTo>
                <a:lnTo>
                  <a:pt x="0" y="0"/>
                </a:lnTo>
                <a:close/>
              </a:path>
            </a:pathLst>
          </a:custGeom>
          <a:blipFill>
            <a:blip r:embed="rId9">
              <a:extLst>
                <a:ext uri="{96DAC541-7B7A-43D3-8B79-37D633B846F1}">
                  <asvg:svgBlip xmlns:asvg="http://schemas.microsoft.com/office/drawing/2016/SVG/main" xmlns="" r:embed="rId10"/>
                </a:ext>
              </a:extLst>
            </a:blip>
            <a:stretch>
              <a:fillRect/>
            </a:stretch>
          </a:blipFill>
        </p:spPr>
      </p:sp>
      <p:grpSp>
        <p:nvGrpSpPr>
          <p:cNvPr id="9" name="Group 9"/>
          <p:cNvGrpSpPr/>
          <p:nvPr/>
        </p:nvGrpSpPr>
        <p:grpSpPr>
          <a:xfrm>
            <a:off x="1028700" y="5539255"/>
            <a:ext cx="16065848" cy="3412536"/>
            <a:chOff x="0" y="0"/>
            <a:chExt cx="4231334" cy="898775"/>
          </a:xfrm>
        </p:grpSpPr>
        <p:sp>
          <p:nvSpPr>
            <p:cNvPr id="10" name="Freeform 10"/>
            <p:cNvSpPr/>
            <p:nvPr/>
          </p:nvSpPr>
          <p:spPr>
            <a:xfrm>
              <a:off x="0" y="0"/>
              <a:ext cx="4231334" cy="898775"/>
            </a:xfrm>
            <a:custGeom>
              <a:avLst/>
              <a:gdLst/>
              <a:ahLst/>
              <a:cxnLst/>
              <a:rect l="l" t="t" r="r" b="b"/>
              <a:pathLst>
                <a:path w="4231334" h="898775">
                  <a:moveTo>
                    <a:pt x="0" y="0"/>
                  </a:moveTo>
                  <a:lnTo>
                    <a:pt x="4231334" y="0"/>
                  </a:lnTo>
                  <a:lnTo>
                    <a:pt x="4231334" y="898775"/>
                  </a:lnTo>
                  <a:lnTo>
                    <a:pt x="0" y="898775"/>
                  </a:lnTo>
                  <a:close/>
                </a:path>
              </a:pathLst>
            </a:custGeom>
            <a:solidFill>
              <a:srgbClr val="000000">
                <a:alpha val="0"/>
              </a:srgbClr>
            </a:solidFill>
            <a:ln w="9525" cap="sq">
              <a:solidFill>
                <a:srgbClr val="000000"/>
              </a:solidFill>
              <a:prstDash val="solid"/>
              <a:miter/>
            </a:ln>
          </p:spPr>
        </p:sp>
        <p:sp>
          <p:nvSpPr>
            <p:cNvPr id="11" name="TextBox 11"/>
            <p:cNvSpPr txBox="1"/>
            <p:nvPr/>
          </p:nvSpPr>
          <p:spPr>
            <a:xfrm>
              <a:off x="0" y="-38100"/>
              <a:ext cx="4231334" cy="936875"/>
            </a:xfrm>
            <a:prstGeom prst="rect">
              <a:avLst/>
            </a:prstGeom>
          </p:spPr>
          <p:txBody>
            <a:bodyPr lIns="50800" tIns="50800" rIns="50800" bIns="50800" rtlCol="0" anchor="ctr"/>
            <a:lstStyle/>
            <a:p>
              <a:pPr algn="ctr">
                <a:lnSpc>
                  <a:spcPts val="3360"/>
                </a:lnSpc>
              </a:pPr>
              <a:endParaRPr/>
            </a:p>
          </p:txBody>
        </p:sp>
      </p:grpSp>
      <p:sp>
        <p:nvSpPr>
          <p:cNvPr id="12" name="TextBox 12"/>
          <p:cNvSpPr txBox="1"/>
          <p:nvPr/>
        </p:nvSpPr>
        <p:spPr>
          <a:xfrm>
            <a:off x="633267" y="2044984"/>
            <a:ext cx="17147519" cy="1267206"/>
          </a:xfrm>
          <a:prstGeom prst="rect">
            <a:avLst/>
          </a:prstGeom>
        </p:spPr>
        <p:txBody>
          <a:bodyPr lIns="0" tIns="0" rIns="0" bIns="0" rtlCol="0" anchor="t">
            <a:spAutoFit/>
          </a:bodyPr>
          <a:lstStyle/>
          <a:p>
            <a:pPr algn="l">
              <a:lnSpc>
                <a:spcPts val="3360"/>
              </a:lnSpc>
              <a:spcBef>
                <a:spcPct val="0"/>
              </a:spcBef>
            </a:pPr>
            <a:r>
              <a:rPr lang="en-US" sz="2400">
                <a:solidFill>
                  <a:srgbClr val="0E0B6A"/>
                </a:solidFill>
                <a:latin typeface="Marianne" panose="02000000000000000000" pitchFamily="2" charset="0"/>
                <a:ea typeface="Open Sans"/>
                <a:cs typeface="Open Sans"/>
                <a:sym typeface="Open Sans"/>
              </a:rPr>
              <a:t>Tous les candidats de la phase principale qui </a:t>
            </a:r>
            <a:r>
              <a:rPr lang="en-US" sz="2400" err="1">
                <a:solidFill>
                  <a:srgbClr val="0E0B6A"/>
                </a:solidFill>
                <a:latin typeface="Marianne" panose="02000000000000000000" pitchFamily="2" charset="0"/>
                <a:ea typeface="Open Sans"/>
                <a:cs typeface="Open Sans"/>
                <a:sym typeface="Open Sans"/>
              </a:rPr>
              <a:t>ont</a:t>
            </a:r>
            <a:r>
              <a:rPr lang="en-US" sz="2400">
                <a:solidFill>
                  <a:srgbClr val="0E0B6A"/>
                </a:solidFill>
                <a:latin typeface="Marianne" panose="02000000000000000000" pitchFamily="2" charset="0"/>
                <a:ea typeface="Open Sans"/>
                <a:cs typeface="Open Sans"/>
                <a:sym typeface="Open Sans"/>
              </a:rPr>
              <a:t> des </a:t>
            </a:r>
            <a:r>
              <a:rPr lang="en-US" sz="2400" err="1">
                <a:solidFill>
                  <a:srgbClr val="0E0B6A"/>
                </a:solidFill>
                <a:latin typeface="Marianne" panose="02000000000000000000" pitchFamily="2" charset="0"/>
                <a:ea typeface="Open Sans"/>
                <a:cs typeface="Open Sans"/>
                <a:sym typeface="Open Sans"/>
              </a:rPr>
              <a:t>vœux</a:t>
            </a:r>
            <a:r>
              <a:rPr lang="en-US" sz="2400">
                <a:solidFill>
                  <a:srgbClr val="0E0B6A"/>
                </a:solidFill>
                <a:latin typeface="Marianne" panose="02000000000000000000" pitchFamily="2" charset="0"/>
                <a:ea typeface="Open Sans"/>
                <a:cs typeface="Open Sans"/>
                <a:sym typeface="Open Sans"/>
              </a:rPr>
              <a:t> </a:t>
            </a:r>
            <a:r>
              <a:rPr lang="en-US" sz="2400" err="1">
                <a:solidFill>
                  <a:srgbClr val="0E0B6A"/>
                </a:solidFill>
                <a:latin typeface="Marianne" panose="02000000000000000000" pitchFamily="2" charset="0"/>
                <a:ea typeface="Open Sans"/>
                <a:cs typeface="Open Sans"/>
                <a:sym typeface="Open Sans"/>
              </a:rPr>
              <a:t>en</a:t>
            </a:r>
            <a:r>
              <a:rPr lang="en-US" sz="2400">
                <a:solidFill>
                  <a:srgbClr val="0E0B6A"/>
                </a:solidFill>
                <a:latin typeface="Marianne" panose="02000000000000000000" pitchFamily="2" charset="0"/>
                <a:ea typeface="Open Sans"/>
                <a:cs typeface="Open Sans"/>
                <a:sym typeface="Open Sans"/>
              </a:rPr>
              <a:t> </a:t>
            </a:r>
            <a:r>
              <a:rPr lang="en-US" sz="2400" err="1">
                <a:solidFill>
                  <a:srgbClr val="0E0B6A"/>
                </a:solidFill>
                <a:latin typeface="Marianne" panose="02000000000000000000" pitchFamily="2" charset="0"/>
                <a:ea typeface="Open Sans"/>
                <a:cs typeface="Open Sans"/>
                <a:sym typeface="Open Sans"/>
              </a:rPr>
              <a:t>attente</a:t>
            </a:r>
            <a:r>
              <a:rPr lang="en-US" sz="2400">
                <a:solidFill>
                  <a:srgbClr val="0E0B6A"/>
                </a:solidFill>
                <a:latin typeface="Marianne" panose="02000000000000000000" pitchFamily="2" charset="0"/>
                <a:ea typeface="Open Sans"/>
                <a:cs typeface="Open Sans"/>
                <a:sym typeface="Open Sans"/>
              </a:rPr>
              <a:t> au 6 </a:t>
            </a:r>
            <a:r>
              <a:rPr lang="en-US" sz="2400" err="1">
                <a:solidFill>
                  <a:srgbClr val="0E0B6A"/>
                </a:solidFill>
                <a:latin typeface="Marianne" panose="02000000000000000000" pitchFamily="2" charset="0"/>
                <a:ea typeface="Open Sans"/>
                <a:cs typeface="Open Sans"/>
                <a:sym typeface="Open Sans"/>
              </a:rPr>
              <a:t>juin</a:t>
            </a:r>
            <a:r>
              <a:rPr lang="en-US" sz="2400">
                <a:solidFill>
                  <a:srgbClr val="0E0B6A"/>
                </a:solidFill>
                <a:latin typeface="Marianne" panose="02000000000000000000" pitchFamily="2" charset="0"/>
                <a:ea typeface="Open Sans"/>
                <a:cs typeface="Open Sans"/>
                <a:sym typeface="Open Sans"/>
              </a:rPr>
              <a:t> (avec </a:t>
            </a:r>
            <a:r>
              <a:rPr lang="en-US" sz="2400" err="1">
                <a:solidFill>
                  <a:srgbClr val="0E0B6A"/>
                </a:solidFill>
                <a:latin typeface="Marianne" panose="02000000000000000000" pitchFamily="2" charset="0"/>
                <a:ea typeface="Open Sans"/>
                <a:cs typeface="Open Sans"/>
                <a:sym typeface="Open Sans"/>
              </a:rPr>
              <a:t>ou</a:t>
            </a:r>
            <a:r>
              <a:rPr lang="en-US" sz="2400">
                <a:solidFill>
                  <a:srgbClr val="0E0B6A"/>
                </a:solidFill>
                <a:latin typeface="Marianne" panose="02000000000000000000" pitchFamily="2" charset="0"/>
                <a:ea typeface="Open Sans"/>
                <a:cs typeface="Open Sans"/>
                <a:sym typeface="Open Sans"/>
              </a:rPr>
              <a:t> sans proposition </a:t>
            </a:r>
            <a:r>
              <a:rPr lang="en-US" sz="2400" err="1">
                <a:solidFill>
                  <a:srgbClr val="0E0B6A"/>
                </a:solidFill>
                <a:latin typeface="Marianne" panose="02000000000000000000" pitchFamily="2" charset="0"/>
                <a:ea typeface="Open Sans"/>
                <a:cs typeface="Open Sans"/>
                <a:sym typeface="Open Sans"/>
              </a:rPr>
              <a:t>d’admission</a:t>
            </a:r>
            <a:r>
              <a:rPr lang="en-US" sz="2400">
                <a:solidFill>
                  <a:srgbClr val="0E0B6A"/>
                </a:solidFill>
                <a:latin typeface="Marianne" panose="02000000000000000000" pitchFamily="2" charset="0"/>
                <a:ea typeface="Open Sans"/>
                <a:cs typeface="Open Sans"/>
                <a:sym typeface="Open Sans"/>
              </a:rPr>
              <a:t> </a:t>
            </a:r>
            <a:r>
              <a:rPr lang="en-US" sz="2400" err="1">
                <a:solidFill>
                  <a:srgbClr val="0E0B6A"/>
                </a:solidFill>
                <a:latin typeface="Marianne" panose="02000000000000000000" pitchFamily="2" charset="0"/>
                <a:ea typeface="Open Sans"/>
                <a:cs typeface="Open Sans"/>
                <a:sym typeface="Open Sans"/>
              </a:rPr>
              <a:t>acceptée</a:t>
            </a:r>
            <a:r>
              <a:rPr lang="en-US" sz="2400">
                <a:solidFill>
                  <a:srgbClr val="0E0B6A"/>
                </a:solidFill>
                <a:latin typeface="Marianne" panose="02000000000000000000" pitchFamily="2" charset="0"/>
                <a:ea typeface="Open Sans"/>
                <a:cs typeface="Open Sans"/>
                <a:sym typeface="Open Sans"/>
              </a:rPr>
              <a:t>) et qui </a:t>
            </a:r>
            <a:r>
              <a:rPr lang="en-US" sz="2400" err="1">
                <a:solidFill>
                  <a:srgbClr val="0E0B6A"/>
                </a:solidFill>
                <a:latin typeface="Marianne" panose="02000000000000000000" pitchFamily="2" charset="0"/>
                <a:ea typeface="Open Sans"/>
                <a:cs typeface="Open Sans"/>
                <a:sym typeface="Open Sans"/>
              </a:rPr>
              <a:t>souhaitent</a:t>
            </a:r>
            <a:r>
              <a:rPr lang="en-US" sz="2400">
                <a:solidFill>
                  <a:srgbClr val="0E0B6A"/>
                </a:solidFill>
                <a:latin typeface="Marianne" panose="02000000000000000000" pitchFamily="2" charset="0"/>
                <a:ea typeface="Open Sans"/>
                <a:cs typeface="Open Sans"/>
                <a:sym typeface="Open Sans"/>
              </a:rPr>
              <a:t> les conserver </a:t>
            </a:r>
            <a:r>
              <a:rPr lang="en-US" sz="2400" err="1">
                <a:solidFill>
                  <a:srgbClr val="0E0B6A"/>
                </a:solidFill>
                <a:latin typeface="Marianne" panose="02000000000000000000" pitchFamily="2" charset="0"/>
                <a:ea typeface="Open Sans"/>
                <a:cs typeface="Open Sans"/>
                <a:sym typeface="Open Sans"/>
              </a:rPr>
              <a:t>devront</a:t>
            </a:r>
            <a:r>
              <a:rPr lang="en-US" sz="2400">
                <a:solidFill>
                  <a:srgbClr val="0E0B6A"/>
                </a:solidFill>
                <a:latin typeface="Marianne" panose="02000000000000000000" pitchFamily="2" charset="0"/>
                <a:ea typeface="Open Sans"/>
                <a:cs typeface="Open Sans"/>
                <a:sym typeface="Open Sans"/>
              </a:rPr>
              <a:t> se connecter sur </a:t>
            </a:r>
            <a:r>
              <a:rPr lang="en-US" sz="2400" err="1">
                <a:solidFill>
                  <a:srgbClr val="0E0B6A"/>
                </a:solidFill>
                <a:latin typeface="Marianne" panose="02000000000000000000" pitchFamily="2" charset="0"/>
                <a:ea typeface="Open Sans"/>
                <a:cs typeface="Open Sans"/>
                <a:sym typeface="Open Sans"/>
              </a:rPr>
              <a:t>leur</a:t>
            </a:r>
            <a:r>
              <a:rPr lang="en-US" sz="2400">
                <a:solidFill>
                  <a:srgbClr val="0E0B6A"/>
                </a:solidFill>
                <a:latin typeface="Marianne" panose="02000000000000000000" pitchFamily="2" charset="0"/>
                <a:ea typeface="Open Sans"/>
                <a:cs typeface="Open Sans"/>
                <a:sym typeface="Open Sans"/>
              </a:rPr>
              <a:t> dossier pour </a:t>
            </a:r>
            <a:r>
              <a:rPr lang="en-US" sz="2400" err="1">
                <a:solidFill>
                  <a:srgbClr val="0E0B6A"/>
                </a:solidFill>
                <a:latin typeface="Marianne" panose="02000000000000000000" pitchFamily="2" charset="0"/>
                <a:ea typeface="Open Sans"/>
                <a:cs typeface="Open Sans"/>
                <a:sym typeface="Open Sans"/>
              </a:rPr>
              <a:t>indiquer</a:t>
            </a:r>
            <a:r>
              <a:rPr lang="en-US" sz="2400">
                <a:solidFill>
                  <a:srgbClr val="0E0B6A"/>
                </a:solidFill>
                <a:latin typeface="Marianne" panose="02000000000000000000" pitchFamily="2" charset="0"/>
                <a:ea typeface="Open Sans"/>
                <a:cs typeface="Open Sans"/>
                <a:sym typeface="Open Sans"/>
              </a:rPr>
              <a:t> </a:t>
            </a:r>
            <a:r>
              <a:rPr lang="en-US" sz="2400" err="1">
                <a:solidFill>
                  <a:srgbClr val="0E0B6A"/>
                </a:solidFill>
                <a:latin typeface="Marianne" panose="02000000000000000000" pitchFamily="2" charset="0"/>
                <a:ea typeface="Open Sans"/>
                <a:cs typeface="Open Sans"/>
                <a:sym typeface="Open Sans"/>
              </a:rPr>
              <a:t>leurs</a:t>
            </a:r>
            <a:r>
              <a:rPr lang="en-US" sz="2400">
                <a:solidFill>
                  <a:srgbClr val="0E0B6A"/>
                </a:solidFill>
                <a:latin typeface="Marianne" panose="02000000000000000000" pitchFamily="2" charset="0"/>
                <a:ea typeface="Open Sans"/>
                <a:cs typeface="Open Sans"/>
                <a:sym typeface="Open Sans"/>
              </a:rPr>
              <a:t> </a:t>
            </a:r>
            <a:r>
              <a:rPr lang="en-US" sz="2400" err="1">
                <a:solidFill>
                  <a:srgbClr val="0E0B6A"/>
                </a:solidFill>
                <a:latin typeface="Marianne" panose="02000000000000000000" pitchFamily="2" charset="0"/>
                <a:ea typeface="Open Sans"/>
                <a:cs typeface="Open Sans"/>
                <a:sym typeface="Open Sans"/>
              </a:rPr>
              <a:t>préférences</a:t>
            </a:r>
            <a:r>
              <a:rPr lang="en-US" sz="2400">
                <a:solidFill>
                  <a:srgbClr val="0E0B6A"/>
                </a:solidFill>
                <a:latin typeface="Marianne" panose="02000000000000000000" pitchFamily="2" charset="0"/>
                <a:ea typeface="Open Sans"/>
                <a:cs typeface="Open Sans"/>
                <a:sym typeface="Open Sans"/>
              </a:rPr>
              <a:t> </a:t>
            </a:r>
            <a:r>
              <a:rPr lang="en-US" sz="2400" err="1">
                <a:solidFill>
                  <a:srgbClr val="0E0B6A"/>
                </a:solidFill>
                <a:latin typeface="Marianne" panose="02000000000000000000" pitchFamily="2" charset="0"/>
                <a:ea typeface="Open Sans"/>
                <a:cs typeface="Open Sans"/>
                <a:sym typeface="Open Sans"/>
              </a:rPr>
              <a:t>avant</a:t>
            </a:r>
            <a:r>
              <a:rPr lang="en-US" sz="2400">
                <a:solidFill>
                  <a:srgbClr val="0E0B6A"/>
                </a:solidFill>
                <a:latin typeface="Marianne" panose="02000000000000000000" pitchFamily="2" charset="0"/>
                <a:ea typeface="Open Sans"/>
                <a:cs typeface="Open Sans"/>
                <a:sym typeface="Open Sans"/>
              </a:rPr>
              <a:t> le 10 </a:t>
            </a:r>
            <a:r>
              <a:rPr lang="en-US" sz="2400" err="1">
                <a:solidFill>
                  <a:srgbClr val="0E0B6A"/>
                </a:solidFill>
                <a:latin typeface="Marianne" panose="02000000000000000000" pitchFamily="2" charset="0"/>
                <a:ea typeface="Open Sans"/>
                <a:cs typeface="Open Sans"/>
                <a:sym typeface="Open Sans"/>
              </a:rPr>
              <a:t>juin</a:t>
            </a:r>
            <a:r>
              <a:rPr lang="en-US" sz="2400">
                <a:solidFill>
                  <a:srgbClr val="0E0B6A"/>
                </a:solidFill>
                <a:latin typeface="Marianne" panose="02000000000000000000" pitchFamily="2" charset="0"/>
                <a:ea typeface="Open Sans"/>
                <a:cs typeface="Open Sans"/>
                <a:sym typeface="Open Sans"/>
              </a:rPr>
              <a:t> à 23h59.</a:t>
            </a:r>
          </a:p>
        </p:txBody>
      </p:sp>
      <p:sp>
        <p:nvSpPr>
          <p:cNvPr id="13" name="TextBox 13"/>
          <p:cNvSpPr txBox="1"/>
          <p:nvPr/>
        </p:nvSpPr>
        <p:spPr>
          <a:xfrm>
            <a:off x="-723900" y="9574316"/>
            <a:ext cx="17259300" cy="372664"/>
          </a:xfrm>
          <a:prstGeom prst="rect">
            <a:avLst/>
          </a:prstGeom>
        </p:spPr>
        <p:txBody>
          <a:bodyPr lIns="0" tIns="0" rIns="0" bIns="0" rtlCol="0" anchor="t">
            <a:spAutoFit/>
          </a:bodyPr>
          <a:lstStyle/>
          <a:p>
            <a:pPr algn="ctr">
              <a:lnSpc>
                <a:spcPts val="3084"/>
              </a:lnSpc>
              <a:spcBef>
                <a:spcPct val="0"/>
              </a:spcBef>
            </a:pPr>
            <a:r>
              <a:rPr lang="en-US" sz="2203">
                <a:solidFill>
                  <a:srgbClr val="000000"/>
                </a:solidFill>
                <a:latin typeface="Marianne" panose="02000000000000000000" pitchFamily="2" charset="0"/>
                <a:ea typeface="Open Sans"/>
                <a:cs typeface="Open Sans"/>
                <a:sym typeface="Open Sans"/>
              </a:rPr>
              <a:t>Les candidats qui </a:t>
            </a:r>
            <a:r>
              <a:rPr lang="en-US" sz="2203" err="1">
                <a:solidFill>
                  <a:srgbClr val="000000"/>
                </a:solidFill>
                <a:latin typeface="Marianne" panose="02000000000000000000" pitchFamily="2" charset="0"/>
                <a:ea typeface="Open Sans"/>
                <a:cs typeface="Open Sans"/>
                <a:sym typeface="Open Sans"/>
              </a:rPr>
              <a:t>ont</a:t>
            </a:r>
            <a:r>
              <a:rPr lang="en-US" sz="2203">
                <a:solidFill>
                  <a:srgbClr val="000000"/>
                </a:solidFill>
                <a:latin typeface="Marianne" panose="02000000000000000000" pitchFamily="2" charset="0"/>
                <a:ea typeface="Open Sans"/>
                <a:cs typeface="Open Sans"/>
                <a:sym typeface="Open Sans"/>
              </a:rPr>
              <a:t> déjà </a:t>
            </a:r>
            <a:r>
              <a:rPr lang="en-US" sz="2203" err="1">
                <a:solidFill>
                  <a:srgbClr val="000000"/>
                </a:solidFill>
                <a:latin typeface="Marianne" panose="02000000000000000000" pitchFamily="2" charset="0"/>
                <a:ea typeface="Open Sans"/>
                <a:cs typeface="Open Sans"/>
                <a:sym typeface="Open Sans"/>
              </a:rPr>
              <a:t>accepté</a:t>
            </a:r>
            <a:r>
              <a:rPr lang="en-US" sz="2203">
                <a:solidFill>
                  <a:srgbClr val="000000"/>
                </a:solidFill>
                <a:latin typeface="Marianne" panose="02000000000000000000" pitchFamily="2" charset="0"/>
                <a:ea typeface="Open Sans"/>
                <a:cs typeface="Open Sans"/>
                <a:sym typeface="Open Sans"/>
              </a:rPr>
              <a:t> </a:t>
            </a:r>
            <a:r>
              <a:rPr lang="en-US" sz="2203" err="1">
                <a:solidFill>
                  <a:srgbClr val="000000"/>
                </a:solidFill>
                <a:latin typeface="Marianne" panose="02000000000000000000" pitchFamily="2" charset="0"/>
                <a:ea typeface="Open Sans"/>
                <a:cs typeface="Open Sans"/>
                <a:sym typeface="Open Sans"/>
              </a:rPr>
              <a:t>une</a:t>
            </a:r>
            <a:r>
              <a:rPr lang="en-US" sz="2203">
                <a:solidFill>
                  <a:srgbClr val="000000"/>
                </a:solidFill>
                <a:latin typeface="Marianne" panose="02000000000000000000" pitchFamily="2" charset="0"/>
                <a:ea typeface="Open Sans"/>
                <a:cs typeface="Open Sans"/>
                <a:sym typeface="Open Sans"/>
              </a:rPr>
              <a:t> proposition </a:t>
            </a:r>
            <a:r>
              <a:rPr lang="en-US" sz="2203" err="1">
                <a:solidFill>
                  <a:srgbClr val="000000"/>
                </a:solidFill>
                <a:latin typeface="Marianne" panose="02000000000000000000" pitchFamily="2" charset="0"/>
                <a:ea typeface="Open Sans"/>
                <a:cs typeface="Open Sans"/>
                <a:sym typeface="Open Sans"/>
              </a:rPr>
              <a:t>d’admission</a:t>
            </a:r>
            <a:r>
              <a:rPr lang="en-US" sz="2203">
                <a:solidFill>
                  <a:srgbClr val="000000"/>
                </a:solidFill>
                <a:latin typeface="Marianne" panose="02000000000000000000" pitchFamily="2" charset="0"/>
                <a:ea typeface="Open Sans"/>
                <a:cs typeface="Open Sans"/>
                <a:sym typeface="Open Sans"/>
              </a:rPr>
              <a:t> conserve </a:t>
            </a:r>
            <a:r>
              <a:rPr lang="en-US" sz="2203" err="1">
                <a:solidFill>
                  <a:srgbClr val="000000"/>
                </a:solidFill>
                <a:latin typeface="Marianne" panose="02000000000000000000" pitchFamily="2" charset="0"/>
                <a:ea typeface="Open Sans"/>
                <a:cs typeface="Open Sans"/>
                <a:sym typeface="Open Sans"/>
              </a:rPr>
              <a:t>cette</a:t>
            </a:r>
            <a:r>
              <a:rPr lang="en-US" sz="2203">
                <a:solidFill>
                  <a:srgbClr val="000000"/>
                </a:solidFill>
                <a:latin typeface="Marianne" panose="02000000000000000000" pitchFamily="2" charset="0"/>
                <a:ea typeface="Open Sans"/>
                <a:cs typeface="Open Sans"/>
                <a:sym typeface="Open Sans"/>
              </a:rPr>
              <a:t> proposition.</a:t>
            </a:r>
          </a:p>
        </p:txBody>
      </p:sp>
      <p:sp>
        <p:nvSpPr>
          <p:cNvPr id="14" name="TextBox 14"/>
          <p:cNvSpPr txBox="1"/>
          <p:nvPr/>
        </p:nvSpPr>
        <p:spPr>
          <a:xfrm>
            <a:off x="-38100" y="9239752"/>
            <a:ext cx="17259300" cy="372664"/>
          </a:xfrm>
          <a:prstGeom prst="rect">
            <a:avLst/>
          </a:prstGeom>
        </p:spPr>
        <p:txBody>
          <a:bodyPr lIns="0" tIns="0" rIns="0" bIns="0" rtlCol="0" anchor="t">
            <a:spAutoFit/>
          </a:bodyPr>
          <a:lstStyle/>
          <a:p>
            <a:pPr algn="ctr">
              <a:lnSpc>
                <a:spcPts val="3084"/>
              </a:lnSpc>
              <a:spcBef>
                <a:spcPct val="0"/>
              </a:spcBef>
            </a:pPr>
            <a:r>
              <a:rPr lang="en-US" sz="2203">
                <a:solidFill>
                  <a:srgbClr val="000000"/>
                </a:solidFill>
                <a:latin typeface="Marianne" panose="02000000000000000000" pitchFamily="2" charset="0"/>
                <a:ea typeface="Open Sans"/>
                <a:cs typeface="Open Sans"/>
                <a:sym typeface="Open Sans"/>
              </a:rPr>
              <a:t>Un mail et un SMS </a:t>
            </a:r>
            <a:r>
              <a:rPr lang="en-US" sz="2203" err="1">
                <a:solidFill>
                  <a:srgbClr val="000000"/>
                </a:solidFill>
                <a:latin typeface="Marianne" panose="02000000000000000000" pitchFamily="2" charset="0"/>
                <a:ea typeface="Open Sans"/>
                <a:cs typeface="Open Sans"/>
                <a:sym typeface="Open Sans"/>
              </a:rPr>
              <a:t>seront</a:t>
            </a:r>
            <a:r>
              <a:rPr lang="en-US" sz="2203">
                <a:solidFill>
                  <a:srgbClr val="000000"/>
                </a:solidFill>
                <a:latin typeface="Marianne" panose="02000000000000000000" pitchFamily="2" charset="0"/>
                <a:ea typeface="Open Sans"/>
                <a:cs typeface="Open Sans"/>
                <a:sym typeface="Open Sans"/>
              </a:rPr>
              <a:t> </a:t>
            </a:r>
            <a:r>
              <a:rPr lang="en-US" sz="2203" err="1">
                <a:solidFill>
                  <a:srgbClr val="000000"/>
                </a:solidFill>
                <a:latin typeface="Marianne" panose="02000000000000000000" pitchFamily="2" charset="0"/>
                <a:ea typeface="Open Sans"/>
                <a:cs typeface="Open Sans"/>
                <a:sym typeface="Open Sans"/>
              </a:rPr>
              <a:t>envoyés</a:t>
            </a:r>
            <a:r>
              <a:rPr lang="en-US" sz="2203">
                <a:solidFill>
                  <a:srgbClr val="000000"/>
                </a:solidFill>
                <a:latin typeface="Marianne" panose="02000000000000000000" pitchFamily="2" charset="0"/>
                <a:ea typeface="Open Sans"/>
                <a:cs typeface="Open Sans"/>
                <a:sym typeface="Open Sans"/>
              </a:rPr>
              <a:t> à </a:t>
            </a:r>
            <a:r>
              <a:rPr lang="en-US" sz="2203" err="1">
                <a:solidFill>
                  <a:srgbClr val="000000"/>
                </a:solidFill>
                <a:latin typeface="Marianne" panose="02000000000000000000" pitchFamily="2" charset="0"/>
                <a:ea typeface="Open Sans"/>
                <a:cs typeface="Open Sans"/>
                <a:sym typeface="Open Sans"/>
              </a:rPr>
              <a:t>tous</a:t>
            </a:r>
            <a:r>
              <a:rPr lang="en-US" sz="2203">
                <a:solidFill>
                  <a:srgbClr val="000000"/>
                </a:solidFill>
                <a:latin typeface="Marianne" panose="02000000000000000000" pitchFamily="2" charset="0"/>
                <a:ea typeface="Open Sans"/>
                <a:cs typeface="Open Sans"/>
                <a:sym typeface="Open Sans"/>
              </a:rPr>
              <a:t> les candidats qui </a:t>
            </a:r>
            <a:r>
              <a:rPr lang="en-US" sz="2203" err="1">
                <a:solidFill>
                  <a:srgbClr val="000000"/>
                </a:solidFill>
                <a:latin typeface="Marianne" panose="02000000000000000000" pitchFamily="2" charset="0"/>
                <a:ea typeface="Open Sans"/>
                <a:cs typeface="Open Sans"/>
                <a:sym typeface="Open Sans"/>
              </a:rPr>
              <a:t>ont</a:t>
            </a:r>
            <a:r>
              <a:rPr lang="en-US" sz="2203">
                <a:solidFill>
                  <a:srgbClr val="000000"/>
                </a:solidFill>
                <a:latin typeface="Marianne" panose="02000000000000000000" pitchFamily="2" charset="0"/>
                <a:ea typeface="Open Sans"/>
                <a:cs typeface="Open Sans"/>
                <a:sym typeface="Open Sans"/>
              </a:rPr>
              <a:t> des </a:t>
            </a:r>
            <a:r>
              <a:rPr lang="en-US" sz="2203" err="1">
                <a:solidFill>
                  <a:srgbClr val="000000"/>
                </a:solidFill>
                <a:latin typeface="Marianne" panose="02000000000000000000" pitchFamily="2" charset="0"/>
                <a:ea typeface="Open Sans"/>
                <a:cs typeface="Open Sans"/>
                <a:sym typeface="Open Sans"/>
              </a:rPr>
              <a:t>voeux</a:t>
            </a:r>
            <a:r>
              <a:rPr lang="en-US" sz="2203">
                <a:solidFill>
                  <a:srgbClr val="000000"/>
                </a:solidFill>
                <a:latin typeface="Marianne" panose="02000000000000000000" pitchFamily="2" charset="0"/>
                <a:ea typeface="Open Sans"/>
                <a:cs typeface="Open Sans"/>
                <a:sym typeface="Open Sans"/>
              </a:rPr>
              <a:t> </a:t>
            </a:r>
            <a:r>
              <a:rPr lang="en-US" sz="2203" err="1">
                <a:solidFill>
                  <a:srgbClr val="000000"/>
                </a:solidFill>
                <a:latin typeface="Marianne" panose="02000000000000000000" pitchFamily="2" charset="0"/>
                <a:ea typeface="Open Sans"/>
                <a:cs typeface="Open Sans"/>
                <a:sym typeface="Open Sans"/>
              </a:rPr>
              <a:t>en</a:t>
            </a:r>
            <a:r>
              <a:rPr lang="en-US" sz="2203">
                <a:solidFill>
                  <a:srgbClr val="000000"/>
                </a:solidFill>
                <a:latin typeface="Marianne" panose="02000000000000000000" pitchFamily="2" charset="0"/>
                <a:ea typeface="Open Sans"/>
                <a:cs typeface="Open Sans"/>
                <a:sym typeface="Open Sans"/>
              </a:rPr>
              <a:t> </a:t>
            </a:r>
            <a:r>
              <a:rPr lang="en-US" sz="2203" err="1">
                <a:solidFill>
                  <a:srgbClr val="000000"/>
                </a:solidFill>
                <a:latin typeface="Marianne" panose="02000000000000000000" pitchFamily="2" charset="0"/>
                <a:ea typeface="Open Sans"/>
                <a:cs typeface="Open Sans"/>
                <a:sym typeface="Open Sans"/>
              </a:rPr>
              <a:t>attente</a:t>
            </a:r>
            <a:r>
              <a:rPr lang="en-US" sz="2203">
                <a:solidFill>
                  <a:srgbClr val="000000"/>
                </a:solidFill>
                <a:latin typeface="Marianne" panose="02000000000000000000" pitchFamily="2" charset="0"/>
                <a:ea typeface="Open Sans"/>
                <a:cs typeface="Open Sans"/>
                <a:sym typeface="Open Sans"/>
              </a:rPr>
              <a:t> pour les </a:t>
            </a:r>
            <a:r>
              <a:rPr lang="en-US" sz="2203" err="1">
                <a:solidFill>
                  <a:srgbClr val="000000"/>
                </a:solidFill>
                <a:latin typeface="Marianne" panose="02000000000000000000" pitchFamily="2" charset="0"/>
                <a:ea typeface="Open Sans"/>
                <a:cs typeface="Open Sans"/>
                <a:sym typeface="Open Sans"/>
              </a:rPr>
              <a:t>en</a:t>
            </a:r>
            <a:r>
              <a:rPr lang="en-US" sz="2203">
                <a:solidFill>
                  <a:srgbClr val="000000"/>
                </a:solidFill>
                <a:latin typeface="Marianne" panose="02000000000000000000" pitchFamily="2" charset="0"/>
                <a:ea typeface="Open Sans"/>
                <a:cs typeface="Open Sans"/>
                <a:sym typeface="Open Sans"/>
              </a:rPr>
              <a:t> </a:t>
            </a:r>
            <a:r>
              <a:rPr lang="en-US" sz="2203" err="1">
                <a:solidFill>
                  <a:srgbClr val="000000"/>
                </a:solidFill>
                <a:latin typeface="Marianne" panose="02000000000000000000" pitchFamily="2" charset="0"/>
                <a:ea typeface="Open Sans"/>
                <a:cs typeface="Open Sans"/>
                <a:sym typeface="Open Sans"/>
              </a:rPr>
              <a:t>avertir</a:t>
            </a:r>
            <a:r>
              <a:rPr lang="en-US" sz="2203">
                <a:solidFill>
                  <a:srgbClr val="000000"/>
                </a:solidFill>
                <a:latin typeface="Marianne" panose="02000000000000000000" pitchFamily="2" charset="0"/>
                <a:ea typeface="Open Sans"/>
                <a:cs typeface="Open Sans"/>
                <a:sym typeface="Open Sans"/>
              </a:rPr>
              <a:t>.</a:t>
            </a:r>
          </a:p>
        </p:txBody>
      </p:sp>
      <p:grpSp>
        <p:nvGrpSpPr>
          <p:cNvPr id="16" name="Group 16"/>
          <p:cNvGrpSpPr/>
          <p:nvPr/>
        </p:nvGrpSpPr>
        <p:grpSpPr>
          <a:xfrm>
            <a:off x="15935608" y="326050"/>
            <a:ext cx="1849532" cy="580555"/>
            <a:chOff x="0" y="0"/>
            <a:chExt cx="487120" cy="152903"/>
          </a:xfrm>
        </p:grpSpPr>
        <p:sp>
          <p:nvSpPr>
            <p:cNvPr id="17" name="Freeform 17"/>
            <p:cNvSpPr/>
            <p:nvPr/>
          </p:nvSpPr>
          <p:spPr>
            <a:xfrm>
              <a:off x="0" y="0"/>
              <a:ext cx="487120" cy="152903"/>
            </a:xfrm>
            <a:custGeom>
              <a:avLst/>
              <a:gdLst/>
              <a:ahLst/>
              <a:cxnLst/>
              <a:rect l="l" t="t" r="r" b="b"/>
              <a:pathLst>
                <a:path w="487120" h="152903">
                  <a:moveTo>
                    <a:pt x="0" y="0"/>
                  </a:moveTo>
                  <a:lnTo>
                    <a:pt x="487120" y="0"/>
                  </a:lnTo>
                  <a:lnTo>
                    <a:pt x="487120" y="152903"/>
                  </a:lnTo>
                  <a:lnTo>
                    <a:pt x="0" y="152903"/>
                  </a:lnTo>
                  <a:close/>
                </a:path>
              </a:pathLst>
            </a:custGeom>
            <a:solidFill>
              <a:srgbClr val="100890"/>
            </a:solidFill>
          </p:spPr>
        </p:sp>
        <p:sp>
          <p:nvSpPr>
            <p:cNvPr id="18" name="TextBox 18"/>
            <p:cNvSpPr txBox="1"/>
            <p:nvPr/>
          </p:nvSpPr>
          <p:spPr>
            <a:xfrm>
              <a:off x="0" y="-38100"/>
              <a:ext cx="487120" cy="191003"/>
            </a:xfrm>
            <a:prstGeom prst="rect">
              <a:avLst/>
            </a:prstGeom>
          </p:spPr>
          <p:txBody>
            <a:bodyPr lIns="50800" tIns="50800" rIns="50800" bIns="50800" rtlCol="0" anchor="ctr"/>
            <a:lstStyle/>
            <a:p>
              <a:pPr algn="ctr">
                <a:lnSpc>
                  <a:spcPts val="3360"/>
                </a:lnSpc>
              </a:pPr>
              <a:endParaRPr/>
            </a:p>
          </p:txBody>
        </p:sp>
      </p:grpSp>
      <p:sp>
        <p:nvSpPr>
          <p:cNvPr id="19" name="TextBox 19"/>
          <p:cNvSpPr txBox="1"/>
          <p:nvPr/>
        </p:nvSpPr>
        <p:spPr>
          <a:xfrm>
            <a:off x="16061445" y="435670"/>
            <a:ext cx="1849532" cy="323214"/>
          </a:xfrm>
          <a:prstGeom prst="rect">
            <a:avLst/>
          </a:prstGeom>
        </p:spPr>
        <p:txBody>
          <a:bodyPr lIns="0" tIns="0" rIns="0" bIns="0" rtlCol="0" anchor="t">
            <a:spAutoFit/>
          </a:bodyPr>
          <a:lstStyle/>
          <a:p>
            <a:pPr algn="ctr">
              <a:lnSpc>
                <a:spcPts val="2660"/>
              </a:lnSpc>
              <a:spcBef>
                <a:spcPct val="0"/>
              </a:spcBef>
            </a:pPr>
            <a:r>
              <a:rPr lang="en-US" sz="1900" b="1">
                <a:solidFill>
                  <a:srgbClr val="FFFFFF"/>
                </a:solidFill>
                <a:latin typeface="Open Sans Bold"/>
                <a:ea typeface="Open Sans Bold"/>
                <a:cs typeface="Open Sans Bold"/>
                <a:sym typeface="Open Sans Bold"/>
              </a:rPr>
              <a:t>6 au 10 juin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5481475" cy="1161111"/>
          </a:xfrm>
          <a:custGeom>
            <a:avLst/>
            <a:gdLst/>
            <a:ahLst/>
            <a:cxnLst/>
            <a:rect l="l" t="t" r="r" b="b"/>
            <a:pathLst>
              <a:path w="15481475" h="1161111">
                <a:moveTo>
                  <a:pt x="0" y="0"/>
                </a:moveTo>
                <a:lnTo>
                  <a:pt x="15481475" y="0"/>
                </a:lnTo>
                <a:lnTo>
                  <a:pt x="15481475" y="1161111"/>
                </a:lnTo>
                <a:lnTo>
                  <a:pt x="0" y="1161111"/>
                </a:lnTo>
                <a:lnTo>
                  <a:pt x="0" y="0"/>
                </a:lnTo>
                <a:close/>
              </a:path>
            </a:pathLst>
          </a:custGeom>
          <a:blipFill>
            <a:blip r:embed="rId2"/>
            <a:stretch>
              <a:fillRect/>
            </a:stretch>
          </a:blipFill>
        </p:spPr>
      </p:sp>
      <p:sp>
        <p:nvSpPr>
          <p:cNvPr id="3" name="Freeform 3"/>
          <p:cNvSpPr/>
          <p:nvPr/>
        </p:nvSpPr>
        <p:spPr>
          <a:xfrm>
            <a:off x="2246476" y="1936592"/>
            <a:ext cx="12666337" cy="3184526"/>
          </a:xfrm>
          <a:custGeom>
            <a:avLst/>
            <a:gdLst/>
            <a:ahLst/>
            <a:cxnLst/>
            <a:rect l="l" t="t" r="r" b="b"/>
            <a:pathLst>
              <a:path w="12666337" h="3184526">
                <a:moveTo>
                  <a:pt x="0" y="0"/>
                </a:moveTo>
                <a:lnTo>
                  <a:pt x="12666337" y="0"/>
                </a:lnTo>
                <a:lnTo>
                  <a:pt x="12666337" y="3184525"/>
                </a:lnTo>
                <a:lnTo>
                  <a:pt x="0" y="3184525"/>
                </a:lnTo>
                <a:lnTo>
                  <a:pt x="0" y="0"/>
                </a:lnTo>
                <a:close/>
              </a:path>
            </a:pathLst>
          </a:custGeom>
          <a:blipFill>
            <a:blip r:embed="rId3"/>
            <a:stretch>
              <a:fillRect t="-103148"/>
            </a:stretch>
          </a:blipFill>
        </p:spPr>
      </p:sp>
      <p:sp>
        <p:nvSpPr>
          <p:cNvPr id="4" name="Freeform 4"/>
          <p:cNvSpPr/>
          <p:nvPr/>
        </p:nvSpPr>
        <p:spPr>
          <a:xfrm flipH="1">
            <a:off x="7619729" y="3566801"/>
            <a:ext cx="1168219" cy="1269803"/>
          </a:xfrm>
          <a:custGeom>
            <a:avLst/>
            <a:gdLst/>
            <a:ahLst/>
            <a:cxnLst/>
            <a:rect l="l" t="t" r="r" b="b"/>
            <a:pathLst>
              <a:path w="1168219" h="1269803">
                <a:moveTo>
                  <a:pt x="1168219" y="0"/>
                </a:moveTo>
                <a:lnTo>
                  <a:pt x="0" y="0"/>
                </a:lnTo>
                <a:lnTo>
                  <a:pt x="0" y="1269803"/>
                </a:lnTo>
                <a:lnTo>
                  <a:pt x="1168219" y="1269803"/>
                </a:lnTo>
                <a:lnTo>
                  <a:pt x="1168219" y="0"/>
                </a:lnTo>
                <a:close/>
              </a:path>
            </a:pathLst>
          </a:custGeom>
          <a:blipFill>
            <a:blip r:embed="rId4">
              <a:extLst>
                <a:ext uri="{96DAC541-7B7A-43D3-8B79-37D633B846F1}">
                  <asvg:svgBlip xmlns:asvg="http://schemas.microsoft.com/office/drawing/2016/SVG/main" xmlns="" r:embed="rId5"/>
                </a:ext>
              </a:extLst>
            </a:blip>
            <a:stretch>
              <a:fillRect/>
            </a:stretch>
          </a:blipFill>
        </p:spPr>
      </p:sp>
      <p:sp>
        <p:nvSpPr>
          <p:cNvPr id="5" name="Freeform 5"/>
          <p:cNvSpPr/>
          <p:nvPr/>
        </p:nvSpPr>
        <p:spPr>
          <a:xfrm>
            <a:off x="10058400" y="7949574"/>
            <a:ext cx="1809566" cy="711763"/>
          </a:xfrm>
          <a:custGeom>
            <a:avLst/>
            <a:gdLst/>
            <a:ahLst/>
            <a:cxnLst/>
            <a:rect l="l" t="t" r="r" b="b"/>
            <a:pathLst>
              <a:path w="1809566" h="711763">
                <a:moveTo>
                  <a:pt x="0" y="0"/>
                </a:moveTo>
                <a:lnTo>
                  <a:pt x="1809567" y="0"/>
                </a:lnTo>
                <a:lnTo>
                  <a:pt x="1809567" y="711762"/>
                </a:lnTo>
                <a:lnTo>
                  <a:pt x="0" y="711762"/>
                </a:lnTo>
                <a:lnTo>
                  <a:pt x="0" y="0"/>
                </a:lnTo>
                <a:close/>
              </a:path>
            </a:pathLst>
          </a:custGeom>
          <a:blipFill>
            <a:blip r:embed="rId6"/>
            <a:stretch>
              <a:fillRect/>
            </a:stretch>
          </a:blipFill>
        </p:spPr>
      </p:sp>
      <p:sp>
        <p:nvSpPr>
          <p:cNvPr id="6" name="Freeform 6"/>
          <p:cNvSpPr/>
          <p:nvPr/>
        </p:nvSpPr>
        <p:spPr>
          <a:xfrm>
            <a:off x="13230130" y="8689623"/>
            <a:ext cx="4502690" cy="400505"/>
          </a:xfrm>
          <a:custGeom>
            <a:avLst/>
            <a:gdLst/>
            <a:ahLst/>
            <a:cxnLst/>
            <a:rect l="l" t="t" r="r" b="b"/>
            <a:pathLst>
              <a:path w="4731290" h="400505">
                <a:moveTo>
                  <a:pt x="0" y="0"/>
                </a:moveTo>
                <a:lnTo>
                  <a:pt x="4731289" y="0"/>
                </a:lnTo>
                <a:lnTo>
                  <a:pt x="4731289" y="400505"/>
                </a:lnTo>
                <a:lnTo>
                  <a:pt x="0" y="400505"/>
                </a:lnTo>
                <a:lnTo>
                  <a:pt x="0" y="0"/>
                </a:lnTo>
                <a:close/>
              </a:path>
            </a:pathLst>
          </a:custGeom>
          <a:blipFill>
            <a:blip r:embed="rId7"/>
            <a:stretch>
              <a:fillRect l="-1854" t="-48209" r="-5294" b="-28039"/>
            </a:stretch>
          </a:blipFill>
        </p:spPr>
      </p:sp>
      <p:sp>
        <p:nvSpPr>
          <p:cNvPr id="7" name="Freeform 7"/>
          <p:cNvSpPr/>
          <p:nvPr/>
        </p:nvSpPr>
        <p:spPr>
          <a:xfrm>
            <a:off x="15571957" y="316207"/>
            <a:ext cx="2576834" cy="1955407"/>
          </a:xfrm>
          <a:custGeom>
            <a:avLst/>
            <a:gdLst/>
            <a:ahLst/>
            <a:cxnLst/>
            <a:rect l="l" t="t" r="r" b="b"/>
            <a:pathLst>
              <a:path w="2576834" h="1955407">
                <a:moveTo>
                  <a:pt x="0" y="0"/>
                </a:moveTo>
                <a:lnTo>
                  <a:pt x="2576834" y="0"/>
                </a:lnTo>
                <a:lnTo>
                  <a:pt x="2576834" y="1955407"/>
                </a:lnTo>
                <a:lnTo>
                  <a:pt x="0" y="1955407"/>
                </a:lnTo>
                <a:lnTo>
                  <a:pt x="0" y="0"/>
                </a:lnTo>
                <a:close/>
              </a:path>
            </a:pathLst>
          </a:custGeom>
          <a:blipFill>
            <a:blip r:embed="rId8"/>
            <a:stretch>
              <a:fillRect t="-45537"/>
            </a:stretch>
          </a:blipFill>
        </p:spPr>
      </p:sp>
      <p:grpSp>
        <p:nvGrpSpPr>
          <p:cNvPr id="8" name="Group 8"/>
          <p:cNvGrpSpPr/>
          <p:nvPr/>
        </p:nvGrpSpPr>
        <p:grpSpPr>
          <a:xfrm>
            <a:off x="15935608" y="316207"/>
            <a:ext cx="1849532" cy="580555"/>
            <a:chOff x="0" y="0"/>
            <a:chExt cx="487120" cy="152903"/>
          </a:xfrm>
        </p:grpSpPr>
        <p:sp>
          <p:nvSpPr>
            <p:cNvPr id="9" name="Freeform 9"/>
            <p:cNvSpPr/>
            <p:nvPr/>
          </p:nvSpPr>
          <p:spPr>
            <a:xfrm>
              <a:off x="0" y="0"/>
              <a:ext cx="487120" cy="152903"/>
            </a:xfrm>
            <a:custGeom>
              <a:avLst/>
              <a:gdLst/>
              <a:ahLst/>
              <a:cxnLst/>
              <a:rect l="l" t="t" r="r" b="b"/>
              <a:pathLst>
                <a:path w="487120" h="152903">
                  <a:moveTo>
                    <a:pt x="0" y="0"/>
                  </a:moveTo>
                  <a:lnTo>
                    <a:pt x="487120" y="0"/>
                  </a:lnTo>
                  <a:lnTo>
                    <a:pt x="487120" y="152903"/>
                  </a:lnTo>
                  <a:lnTo>
                    <a:pt x="0" y="152903"/>
                  </a:lnTo>
                  <a:close/>
                </a:path>
              </a:pathLst>
            </a:custGeom>
            <a:solidFill>
              <a:srgbClr val="100890"/>
            </a:solidFill>
          </p:spPr>
        </p:sp>
        <p:sp>
          <p:nvSpPr>
            <p:cNvPr id="10" name="TextBox 10"/>
            <p:cNvSpPr txBox="1"/>
            <p:nvPr/>
          </p:nvSpPr>
          <p:spPr>
            <a:xfrm>
              <a:off x="0" y="-38100"/>
              <a:ext cx="487120" cy="191003"/>
            </a:xfrm>
            <a:prstGeom prst="rect">
              <a:avLst/>
            </a:prstGeom>
          </p:spPr>
          <p:txBody>
            <a:bodyPr lIns="50800" tIns="50800" rIns="50800" bIns="50800" rtlCol="0" anchor="ctr"/>
            <a:lstStyle/>
            <a:p>
              <a:pPr algn="ctr">
                <a:lnSpc>
                  <a:spcPts val="3360"/>
                </a:lnSpc>
              </a:pPr>
              <a:endParaRPr/>
            </a:p>
          </p:txBody>
        </p:sp>
      </p:grpSp>
      <p:sp>
        <p:nvSpPr>
          <p:cNvPr id="16" name="TextBox 16"/>
          <p:cNvSpPr txBox="1"/>
          <p:nvPr/>
        </p:nvSpPr>
        <p:spPr>
          <a:xfrm>
            <a:off x="637621" y="7448687"/>
            <a:ext cx="17147519" cy="396239"/>
          </a:xfrm>
          <a:prstGeom prst="rect">
            <a:avLst/>
          </a:prstGeom>
        </p:spPr>
        <p:txBody>
          <a:bodyPr lIns="0" tIns="0" rIns="0" bIns="0" rtlCol="0" anchor="t">
            <a:spAutoFit/>
          </a:bodyPr>
          <a:lstStyle/>
          <a:p>
            <a:pPr algn="l">
              <a:lnSpc>
                <a:spcPts val="3360"/>
              </a:lnSpc>
              <a:spcBef>
                <a:spcPct val="0"/>
              </a:spcBef>
            </a:pPr>
            <a:r>
              <a:rPr lang="en-US" sz="2400">
                <a:solidFill>
                  <a:srgbClr val="FF3131"/>
                </a:solidFill>
                <a:latin typeface="Marianne" panose="02000000000000000000" pitchFamily="2" charset="0"/>
                <a:ea typeface="Open Sans"/>
                <a:cs typeface="Open Sans"/>
                <a:sym typeface="Open Sans"/>
              </a:rPr>
              <a:t>Il n’y a pas de stratégie particulière à adopter ! Il faut inviter le candidat à répondre en fonction de ses préférences</a:t>
            </a:r>
          </a:p>
        </p:txBody>
      </p:sp>
      <p:sp>
        <p:nvSpPr>
          <p:cNvPr id="17" name="TextBox 17"/>
          <p:cNvSpPr txBox="1"/>
          <p:nvPr/>
        </p:nvSpPr>
        <p:spPr>
          <a:xfrm>
            <a:off x="1028700" y="5182078"/>
            <a:ext cx="17147519" cy="1744067"/>
          </a:xfrm>
          <a:prstGeom prst="rect">
            <a:avLst/>
          </a:prstGeom>
        </p:spPr>
        <p:txBody>
          <a:bodyPr lIns="0" tIns="0" rIns="0" bIns="0" rtlCol="0" anchor="t">
            <a:spAutoFit/>
          </a:bodyPr>
          <a:lstStyle/>
          <a:p>
            <a:pPr algn="l">
              <a:lnSpc>
                <a:spcPts val="3360"/>
              </a:lnSpc>
            </a:pPr>
            <a:r>
              <a:rPr lang="en-US" sz="2400">
                <a:solidFill>
                  <a:srgbClr val="0E0B6A"/>
                </a:solidFill>
                <a:latin typeface="Marianne" panose="02000000000000000000" pitchFamily="2" charset="0"/>
                <a:ea typeface="Open Sans"/>
                <a:cs typeface="Open Sans"/>
                <a:sym typeface="Open Sans"/>
              </a:rPr>
              <a:t>Les candidats </a:t>
            </a:r>
            <a:r>
              <a:rPr lang="en-US" sz="2400" err="1">
                <a:solidFill>
                  <a:srgbClr val="0E0B6A"/>
                </a:solidFill>
                <a:latin typeface="Marianne" panose="02000000000000000000" pitchFamily="2" charset="0"/>
                <a:ea typeface="Open Sans"/>
                <a:cs typeface="Open Sans"/>
                <a:sym typeface="Open Sans"/>
              </a:rPr>
              <a:t>doivent</a:t>
            </a:r>
            <a:r>
              <a:rPr lang="en-US" sz="2400">
                <a:solidFill>
                  <a:srgbClr val="0E0B6A"/>
                </a:solidFill>
                <a:latin typeface="Marianne" panose="02000000000000000000" pitchFamily="2" charset="0"/>
                <a:ea typeface="Open Sans"/>
                <a:cs typeface="Open Sans"/>
                <a:sym typeface="Open Sans"/>
              </a:rPr>
              <a:t> </a:t>
            </a:r>
            <a:r>
              <a:rPr lang="en-US" sz="2400" err="1">
                <a:solidFill>
                  <a:srgbClr val="0E0B6A"/>
                </a:solidFill>
                <a:latin typeface="Marianne" panose="02000000000000000000" pitchFamily="2" charset="0"/>
                <a:ea typeface="Open Sans"/>
                <a:cs typeface="Open Sans"/>
                <a:sym typeface="Open Sans"/>
              </a:rPr>
              <a:t>ordonner</a:t>
            </a:r>
            <a:r>
              <a:rPr lang="en-US" sz="2400">
                <a:solidFill>
                  <a:srgbClr val="0E0B6A"/>
                </a:solidFill>
                <a:latin typeface="Marianne" panose="02000000000000000000" pitchFamily="2" charset="0"/>
                <a:ea typeface="Open Sans"/>
                <a:cs typeface="Open Sans"/>
                <a:sym typeface="Open Sans"/>
              </a:rPr>
              <a:t> </a:t>
            </a:r>
            <a:r>
              <a:rPr lang="en-US" sz="2400" err="1">
                <a:solidFill>
                  <a:srgbClr val="0E0B6A"/>
                </a:solidFill>
                <a:latin typeface="Marianne" panose="02000000000000000000" pitchFamily="2" charset="0"/>
                <a:ea typeface="Open Sans"/>
                <a:cs typeface="Open Sans"/>
                <a:sym typeface="Open Sans"/>
              </a:rPr>
              <a:t>leurs</a:t>
            </a:r>
            <a:r>
              <a:rPr lang="en-US" sz="2400">
                <a:solidFill>
                  <a:srgbClr val="0E0B6A"/>
                </a:solidFill>
                <a:latin typeface="Marianne" panose="02000000000000000000" pitchFamily="2" charset="0"/>
                <a:ea typeface="Open Sans"/>
                <a:cs typeface="Open Sans"/>
                <a:sym typeface="Open Sans"/>
              </a:rPr>
              <a:t> </a:t>
            </a:r>
            <a:r>
              <a:rPr lang="en-US" sz="2400" err="1">
                <a:solidFill>
                  <a:srgbClr val="0E0B6A"/>
                </a:solidFill>
                <a:latin typeface="Marianne" panose="02000000000000000000" pitchFamily="2" charset="0"/>
                <a:ea typeface="Open Sans"/>
                <a:cs typeface="Open Sans"/>
                <a:sym typeface="Open Sans"/>
              </a:rPr>
              <a:t>voeux</a:t>
            </a:r>
            <a:r>
              <a:rPr lang="en-US" sz="2400">
                <a:solidFill>
                  <a:srgbClr val="0E0B6A"/>
                </a:solidFill>
                <a:latin typeface="Marianne" panose="02000000000000000000" pitchFamily="2" charset="0"/>
                <a:ea typeface="Open Sans"/>
                <a:cs typeface="Open Sans"/>
                <a:sym typeface="Open Sans"/>
              </a:rPr>
              <a:t> </a:t>
            </a:r>
            <a:r>
              <a:rPr lang="en-US" sz="2400" err="1">
                <a:solidFill>
                  <a:srgbClr val="0E0B6A"/>
                </a:solidFill>
                <a:latin typeface="Marianne" panose="02000000000000000000" pitchFamily="2" charset="0"/>
                <a:ea typeface="Open Sans"/>
                <a:cs typeface="Open Sans"/>
                <a:sym typeface="Open Sans"/>
              </a:rPr>
              <a:t>en</a:t>
            </a:r>
            <a:r>
              <a:rPr lang="en-US" sz="2400">
                <a:solidFill>
                  <a:srgbClr val="0E0B6A"/>
                </a:solidFill>
                <a:latin typeface="Marianne" panose="02000000000000000000" pitchFamily="2" charset="0"/>
                <a:ea typeface="Open Sans"/>
                <a:cs typeface="Open Sans"/>
                <a:sym typeface="Open Sans"/>
              </a:rPr>
              <a:t> </a:t>
            </a:r>
            <a:r>
              <a:rPr lang="en-US" sz="2400" err="1">
                <a:solidFill>
                  <a:srgbClr val="0E0B6A"/>
                </a:solidFill>
                <a:latin typeface="Marianne" panose="02000000000000000000" pitchFamily="2" charset="0"/>
                <a:ea typeface="Open Sans"/>
                <a:cs typeface="Open Sans"/>
                <a:sym typeface="Open Sans"/>
              </a:rPr>
              <a:t>attente</a:t>
            </a:r>
            <a:r>
              <a:rPr lang="en-US" sz="2400">
                <a:solidFill>
                  <a:srgbClr val="0E0B6A"/>
                </a:solidFill>
                <a:latin typeface="Marianne" panose="02000000000000000000" pitchFamily="2" charset="0"/>
                <a:ea typeface="Open Sans"/>
                <a:cs typeface="Open Sans"/>
                <a:sym typeface="Open Sans"/>
              </a:rPr>
              <a:t> </a:t>
            </a:r>
            <a:r>
              <a:rPr lang="en-US" sz="2400" b="1" u="sng" err="1">
                <a:solidFill>
                  <a:srgbClr val="0E0B6A"/>
                </a:solidFill>
                <a:latin typeface="Marianne" panose="02000000000000000000" pitchFamily="2" charset="0"/>
                <a:ea typeface="Open Sans"/>
                <a:cs typeface="Open Sans"/>
                <a:sym typeface="Open Sans"/>
              </a:rPr>
              <a:t>en</a:t>
            </a:r>
            <a:r>
              <a:rPr lang="en-US" sz="2400" b="1" u="sng">
                <a:solidFill>
                  <a:srgbClr val="0E0B6A"/>
                </a:solidFill>
                <a:latin typeface="Marianne" panose="02000000000000000000" pitchFamily="2" charset="0"/>
                <a:ea typeface="Open Sans"/>
                <a:cs typeface="Open Sans"/>
                <a:sym typeface="Open Sans"/>
              </a:rPr>
              <a:t> </a:t>
            </a:r>
            <a:r>
              <a:rPr lang="en-US" sz="2400" b="1" u="sng" err="1">
                <a:solidFill>
                  <a:srgbClr val="0E0B6A"/>
                </a:solidFill>
                <a:latin typeface="Marianne" panose="02000000000000000000" pitchFamily="2" charset="0"/>
                <a:ea typeface="Open Sans"/>
                <a:cs typeface="Open Sans"/>
                <a:sym typeface="Open Sans"/>
              </a:rPr>
              <a:t>fonction</a:t>
            </a:r>
            <a:r>
              <a:rPr lang="en-US" sz="2400" b="1" u="sng">
                <a:solidFill>
                  <a:srgbClr val="0E0B6A"/>
                </a:solidFill>
                <a:latin typeface="Marianne" panose="02000000000000000000" pitchFamily="2" charset="0"/>
                <a:ea typeface="Open Sans"/>
                <a:cs typeface="Open Sans"/>
                <a:sym typeface="Open Sans"/>
              </a:rPr>
              <a:t> de </a:t>
            </a:r>
            <a:r>
              <a:rPr lang="en-US" sz="2400" b="1" u="sng" err="1">
                <a:solidFill>
                  <a:srgbClr val="0E0B6A"/>
                </a:solidFill>
                <a:latin typeface="Marianne" panose="02000000000000000000" pitchFamily="2" charset="0"/>
                <a:ea typeface="Open Sans"/>
                <a:cs typeface="Open Sans"/>
                <a:sym typeface="Open Sans"/>
              </a:rPr>
              <a:t>leurs</a:t>
            </a:r>
            <a:r>
              <a:rPr lang="en-US" sz="2400" b="1" u="sng">
                <a:solidFill>
                  <a:srgbClr val="0E0B6A"/>
                </a:solidFill>
                <a:latin typeface="Marianne" panose="02000000000000000000" pitchFamily="2" charset="0"/>
                <a:ea typeface="Open Sans"/>
                <a:cs typeface="Open Sans"/>
                <a:sym typeface="Open Sans"/>
              </a:rPr>
              <a:t> </a:t>
            </a:r>
            <a:r>
              <a:rPr lang="en-US" sz="2400" b="1" u="sng" err="1">
                <a:solidFill>
                  <a:srgbClr val="0E0B6A"/>
                </a:solidFill>
                <a:latin typeface="Marianne" panose="02000000000000000000" pitchFamily="2" charset="0"/>
                <a:ea typeface="Open Sans"/>
                <a:cs typeface="Open Sans"/>
                <a:sym typeface="Open Sans"/>
              </a:rPr>
              <a:t>préférences</a:t>
            </a:r>
            <a:r>
              <a:rPr lang="en-US" sz="2400" b="1" u="sng">
                <a:solidFill>
                  <a:srgbClr val="0E0B6A"/>
                </a:solidFill>
                <a:latin typeface="Marianne" panose="02000000000000000000" pitchFamily="2" charset="0"/>
                <a:ea typeface="Open Sans"/>
                <a:cs typeface="Open Sans"/>
                <a:sym typeface="Open Sans"/>
              </a:rPr>
              <a:t>.</a:t>
            </a:r>
            <a:r>
              <a:rPr lang="en-US" sz="2400">
                <a:solidFill>
                  <a:srgbClr val="0E0B6A"/>
                </a:solidFill>
                <a:latin typeface="Marianne" panose="02000000000000000000" pitchFamily="2" charset="0"/>
                <a:ea typeface="Open Sans"/>
                <a:cs typeface="Open Sans"/>
                <a:sym typeface="Open Sans"/>
              </a:rPr>
              <a:t> </a:t>
            </a:r>
          </a:p>
          <a:p>
            <a:pPr algn="l">
              <a:lnSpc>
                <a:spcPts val="3360"/>
              </a:lnSpc>
            </a:pPr>
            <a:endParaRPr lang="en-US" sz="2400">
              <a:solidFill>
                <a:srgbClr val="0E0B6A"/>
              </a:solidFill>
              <a:latin typeface="Marianne" panose="02000000000000000000" pitchFamily="2" charset="0"/>
              <a:ea typeface="Open Sans"/>
              <a:cs typeface="Open Sans"/>
              <a:sym typeface="Open Sans"/>
            </a:endParaRPr>
          </a:p>
          <a:p>
            <a:pPr algn="l">
              <a:lnSpc>
                <a:spcPts val="3360"/>
              </a:lnSpc>
            </a:pPr>
            <a:r>
              <a:rPr lang="en-US" sz="2400" u="sng" err="1">
                <a:solidFill>
                  <a:srgbClr val="0E0B6A"/>
                </a:solidFill>
                <a:latin typeface="Marianne" panose="02000000000000000000" pitchFamily="2" charset="0"/>
                <a:ea typeface="Open Sans"/>
                <a:cs typeface="Open Sans"/>
                <a:sym typeface="Open Sans"/>
              </a:rPr>
              <a:t>L’ordre</a:t>
            </a:r>
            <a:r>
              <a:rPr lang="en-US" sz="2400" u="sng">
                <a:solidFill>
                  <a:srgbClr val="0E0B6A"/>
                </a:solidFill>
                <a:latin typeface="Marianne" panose="02000000000000000000" pitchFamily="2" charset="0"/>
                <a:ea typeface="Open Sans"/>
                <a:cs typeface="Open Sans"/>
                <a:sym typeface="Open Sans"/>
              </a:rPr>
              <a:t> de </a:t>
            </a:r>
            <a:r>
              <a:rPr lang="en-US" sz="2400" u="sng" err="1">
                <a:solidFill>
                  <a:srgbClr val="0E0B6A"/>
                </a:solidFill>
                <a:latin typeface="Marianne" panose="02000000000000000000" pitchFamily="2" charset="0"/>
                <a:ea typeface="Open Sans"/>
                <a:cs typeface="Open Sans"/>
                <a:sym typeface="Open Sans"/>
              </a:rPr>
              <a:t>classement</a:t>
            </a:r>
            <a:r>
              <a:rPr lang="en-US" sz="2400" u="sng">
                <a:solidFill>
                  <a:srgbClr val="0E0B6A"/>
                </a:solidFill>
                <a:latin typeface="Marianne" panose="02000000000000000000" pitchFamily="2" charset="0"/>
                <a:ea typeface="Open Sans"/>
                <a:cs typeface="Open Sans"/>
                <a:sym typeface="Open Sans"/>
              </a:rPr>
              <a:t> </a:t>
            </a:r>
            <a:r>
              <a:rPr lang="en-US" sz="2400" u="sng" err="1">
                <a:solidFill>
                  <a:srgbClr val="0E0B6A"/>
                </a:solidFill>
                <a:latin typeface="Marianne" panose="02000000000000000000" pitchFamily="2" charset="0"/>
                <a:ea typeface="Open Sans"/>
                <a:cs typeface="Open Sans"/>
                <a:sym typeface="Open Sans"/>
              </a:rPr>
              <a:t>est</a:t>
            </a:r>
            <a:r>
              <a:rPr lang="en-US" sz="2400" u="sng">
                <a:solidFill>
                  <a:srgbClr val="0E0B6A"/>
                </a:solidFill>
                <a:latin typeface="Marianne" panose="02000000000000000000" pitchFamily="2" charset="0"/>
                <a:ea typeface="Open Sans"/>
                <a:cs typeface="Open Sans"/>
                <a:sym typeface="Open Sans"/>
              </a:rPr>
              <a:t> </a:t>
            </a:r>
            <a:r>
              <a:rPr lang="en-US" sz="2400" u="sng" err="1">
                <a:solidFill>
                  <a:srgbClr val="0E0B6A"/>
                </a:solidFill>
                <a:latin typeface="Marianne" panose="02000000000000000000" pitchFamily="2" charset="0"/>
                <a:ea typeface="Open Sans"/>
                <a:cs typeface="Open Sans"/>
                <a:sym typeface="Open Sans"/>
              </a:rPr>
              <a:t>très</a:t>
            </a:r>
            <a:r>
              <a:rPr lang="en-US" sz="2400" u="sng">
                <a:solidFill>
                  <a:srgbClr val="0E0B6A"/>
                </a:solidFill>
                <a:latin typeface="Marianne" panose="02000000000000000000" pitchFamily="2" charset="0"/>
                <a:ea typeface="Open Sans"/>
                <a:cs typeface="Open Sans"/>
                <a:sym typeface="Open Sans"/>
              </a:rPr>
              <a:t> important</a:t>
            </a:r>
            <a:r>
              <a:rPr lang="en-US" sz="2400">
                <a:solidFill>
                  <a:srgbClr val="0E0B6A"/>
                </a:solidFill>
                <a:latin typeface="Marianne" panose="02000000000000000000" pitchFamily="2" charset="0"/>
                <a:ea typeface="Open Sans"/>
                <a:cs typeface="Open Sans"/>
                <a:sym typeface="Open Sans"/>
              </a:rPr>
              <a:t> car </a:t>
            </a:r>
            <a:r>
              <a:rPr lang="en-US" sz="2400" err="1">
                <a:solidFill>
                  <a:srgbClr val="0E0B6A"/>
                </a:solidFill>
                <a:latin typeface="Marianne" panose="02000000000000000000" pitchFamily="2" charset="0"/>
                <a:ea typeface="Open Sans"/>
                <a:cs typeface="Open Sans"/>
                <a:sym typeface="Open Sans"/>
              </a:rPr>
              <a:t>il</a:t>
            </a:r>
            <a:r>
              <a:rPr lang="en-US" sz="2400">
                <a:solidFill>
                  <a:srgbClr val="0E0B6A"/>
                </a:solidFill>
                <a:latin typeface="Marianne" panose="02000000000000000000" pitchFamily="2" charset="0"/>
                <a:ea typeface="Open Sans"/>
                <a:cs typeface="Open Sans"/>
                <a:sym typeface="Open Sans"/>
              </a:rPr>
              <a:t> </a:t>
            </a:r>
            <a:r>
              <a:rPr lang="en-US" sz="2400" err="1">
                <a:solidFill>
                  <a:srgbClr val="0E0B6A"/>
                </a:solidFill>
                <a:latin typeface="Marianne" panose="02000000000000000000" pitchFamily="2" charset="0"/>
                <a:ea typeface="Open Sans"/>
                <a:cs typeface="Open Sans"/>
                <a:sym typeface="Open Sans"/>
              </a:rPr>
              <a:t>va</a:t>
            </a:r>
            <a:r>
              <a:rPr lang="en-US" sz="2400">
                <a:solidFill>
                  <a:srgbClr val="0E0B6A"/>
                </a:solidFill>
                <a:latin typeface="Marianne" panose="02000000000000000000" pitchFamily="2" charset="0"/>
                <a:ea typeface="Open Sans"/>
                <a:cs typeface="Open Sans"/>
                <a:sym typeface="Open Sans"/>
              </a:rPr>
              <a:t> </a:t>
            </a:r>
            <a:r>
              <a:rPr lang="en-US" sz="2400" err="1">
                <a:solidFill>
                  <a:srgbClr val="0E0B6A"/>
                </a:solidFill>
                <a:latin typeface="Marianne" panose="02000000000000000000" pitchFamily="2" charset="0"/>
                <a:ea typeface="Open Sans"/>
                <a:cs typeface="Open Sans"/>
                <a:sym typeface="Open Sans"/>
              </a:rPr>
              <a:t>agir</a:t>
            </a:r>
            <a:r>
              <a:rPr lang="en-US" sz="2400">
                <a:solidFill>
                  <a:srgbClr val="0E0B6A"/>
                </a:solidFill>
                <a:latin typeface="Marianne" panose="02000000000000000000" pitchFamily="2" charset="0"/>
                <a:ea typeface="Open Sans"/>
                <a:cs typeface="Open Sans"/>
                <a:sym typeface="Open Sans"/>
              </a:rPr>
              <a:t> </a:t>
            </a:r>
            <a:r>
              <a:rPr lang="en-US" sz="2400" err="1">
                <a:solidFill>
                  <a:srgbClr val="0E0B6A"/>
                </a:solidFill>
                <a:latin typeface="Marianne" panose="02000000000000000000" pitchFamily="2" charset="0"/>
                <a:ea typeface="Open Sans"/>
                <a:cs typeface="Open Sans"/>
                <a:sym typeface="Open Sans"/>
              </a:rPr>
              <a:t>ensuite</a:t>
            </a:r>
            <a:r>
              <a:rPr lang="en-US" sz="2400">
                <a:solidFill>
                  <a:srgbClr val="0E0B6A"/>
                </a:solidFill>
                <a:latin typeface="Marianne" panose="02000000000000000000" pitchFamily="2" charset="0"/>
                <a:ea typeface="Open Sans"/>
                <a:cs typeface="Open Sans"/>
                <a:sym typeface="Open Sans"/>
              </a:rPr>
              <a:t> </a:t>
            </a:r>
            <a:r>
              <a:rPr lang="en-US" sz="2400" err="1">
                <a:solidFill>
                  <a:srgbClr val="0E0B6A"/>
                </a:solidFill>
                <a:latin typeface="Marianne" panose="02000000000000000000" pitchFamily="2" charset="0"/>
                <a:ea typeface="Open Sans"/>
                <a:cs typeface="Open Sans"/>
                <a:sym typeface="Open Sans"/>
              </a:rPr>
              <a:t>comme</a:t>
            </a:r>
            <a:r>
              <a:rPr lang="en-US" sz="2400">
                <a:solidFill>
                  <a:srgbClr val="0E0B6A"/>
                </a:solidFill>
                <a:latin typeface="Marianne" panose="02000000000000000000" pitchFamily="2" charset="0"/>
                <a:ea typeface="Open Sans"/>
                <a:cs typeface="Open Sans"/>
                <a:sym typeface="Open Sans"/>
              </a:rPr>
              <a:t> un </a:t>
            </a:r>
            <a:r>
              <a:rPr lang="en-US" sz="2400" err="1">
                <a:solidFill>
                  <a:srgbClr val="0E0B6A"/>
                </a:solidFill>
                <a:latin typeface="Marianne" panose="02000000000000000000" pitchFamily="2" charset="0"/>
                <a:ea typeface="Open Sans"/>
                <a:cs typeface="Open Sans"/>
                <a:sym typeface="Open Sans"/>
              </a:rPr>
              <a:t>répondeur</a:t>
            </a:r>
            <a:r>
              <a:rPr lang="en-US" sz="2400">
                <a:solidFill>
                  <a:srgbClr val="0E0B6A"/>
                </a:solidFill>
                <a:latin typeface="Marianne" panose="02000000000000000000" pitchFamily="2" charset="0"/>
                <a:ea typeface="Open Sans"/>
                <a:cs typeface="Open Sans"/>
                <a:sym typeface="Open Sans"/>
              </a:rPr>
              <a:t> </a:t>
            </a:r>
            <a:r>
              <a:rPr lang="en-US" sz="2400" err="1">
                <a:solidFill>
                  <a:srgbClr val="0E0B6A"/>
                </a:solidFill>
                <a:latin typeface="Marianne" panose="02000000000000000000" pitchFamily="2" charset="0"/>
                <a:ea typeface="Open Sans"/>
                <a:cs typeface="Open Sans"/>
                <a:sym typeface="Open Sans"/>
              </a:rPr>
              <a:t>automatique</a:t>
            </a:r>
            <a:r>
              <a:rPr lang="en-US" sz="2400">
                <a:solidFill>
                  <a:srgbClr val="0E0B6A"/>
                </a:solidFill>
                <a:latin typeface="Marianne" panose="02000000000000000000" pitchFamily="2" charset="0"/>
                <a:ea typeface="Open Sans"/>
                <a:cs typeface="Open Sans"/>
                <a:sym typeface="Open Sans"/>
              </a:rPr>
              <a:t> :</a:t>
            </a:r>
          </a:p>
          <a:p>
            <a:pPr algn="l">
              <a:lnSpc>
                <a:spcPts val="3360"/>
              </a:lnSpc>
              <a:spcBef>
                <a:spcPct val="0"/>
              </a:spcBef>
            </a:pPr>
            <a:r>
              <a:rPr lang="en-US" sz="2400">
                <a:solidFill>
                  <a:srgbClr val="0E0B6A"/>
                </a:solidFill>
                <a:latin typeface="Marianne" panose="02000000000000000000" pitchFamily="2" charset="0"/>
                <a:ea typeface="Open Sans"/>
                <a:cs typeface="Open Sans"/>
                <a:sym typeface="Open Sans"/>
              </a:rPr>
              <a:t>Si je </a:t>
            </a:r>
            <a:r>
              <a:rPr lang="en-US" sz="2400" err="1">
                <a:solidFill>
                  <a:srgbClr val="0E0B6A"/>
                </a:solidFill>
                <a:latin typeface="Marianne" panose="02000000000000000000" pitchFamily="2" charset="0"/>
                <a:ea typeface="Open Sans"/>
                <a:cs typeface="Open Sans"/>
                <a:sym typeface="Open Sans"/>
              </a:rPr>
              <a:t>suis</a:t>
            </a:r>
            <a:r>
              <a:rPr lang="en-US" sz="2400">
                <a:solidFill>
                  <a:srgbClr val="0E0B6A"/>
                </a:solidFill>
                <a:latin typeface="Marianne" panose="02000000000000000000" pitchFamily="2" charset="0"/>
                <a:ea typeface="Open Sans"/>
                <a:cs typeface="Open Sans"/>
                <a:sym typeface="Open Sans"/>
              </a:rPr>
              <a:t> </a:t>
            </a:r>
            <a:r>
              <a:rPr lang="en-US" sz="2400" err="1">
                <a:solidFill>
                  <a:srgbClr val="0E0B6A"/>
                </a:solidFill>
                <a:latin typeface="Marianne" panose="02000000000000000000" pitchFamily="2" charset="0"/>
                <a:ea typeface="Open Sans"/>
                <a:cs typeface="Open Sans"/>
                <a:sym typeface="Open Sans"/>
              </a:rPr>
              <a:t>pris</a:t>
            </a:r>
            <a:r>
              <a:rPr lang="en-US" sz="2400">
                <a:solidFill>
                  <a:srgbClr val="0E0B6A"/>
                </a:solidFill>
                <a:latin typeface="Marianne" panose="02000000000000000000" pitchFamily="2" charset="0"/>
                <a:ea typeface="Open Sans"/>
                <a:cs typeface="Open Sans"/>
                <a:sym typeface="Open Sans"/>
              </a:rPr>
              <a:t> </a:t>
            </a:r>
            <a:r>
              <a:rPr lang="en-US" sz="2400" err="1">
                <a:solidFill>
                  <a:srgbClr val="0E0B6A"/>
                </a:solidFill>
                <a:latin typeface="Marianne" panose="02000000000000000000" pitchFamily="2" charset="0"/>
                <a:ea typeface="Open Sans"/>
                <a:cs typeface="Open Sans"/>
                <a:sym typeface="Open Sans"/>
              </a:rPr>
              <a:t>dans</a:t>
            </a:r>
            <a:r>
              <a:rPr lang="en-US" sz="2400">
                <a:solidFill>
                  <a:srgbClr val="0E0B6A"/>
                </a:solidFill>
                <a:latin typeface="Marianne" panose="02000000000000000000" pitchFamily="2" charset="0"/>
                <a:ea typeface="Open Sans"/>
                <a:cs typeface="Open Sans"/>
                <a:sym typeface="Open Sans"/>
              </a:rPr>
              <a:t> mon </a:t>
            </a:r>
            <a:r>
              <a:rPr lang="en-US" sz="2400" err="1">
                <a:solidFill>
                  <a:srgbClr val="0E0B6A"/>
                </a:solidFill>
                <a:latin typeface="Marianne" panose="02000000000000000000" pitchFamily="2" charset="0"/>
                <a:ea typeface="Open Sans"/>
                <a:cs typeface="Open Sans"/>
                <a:sym typeface="Open Sans"/>
              </a:rPr>
              <a:t>voeux</a:t>
            </a:r>
            <a:r>
              <a:rPr lang="en-US" sz="2400">
                <a:solidFill>
                  <a:srgbClr val="0E0B6A"/>
                </a:solidFill>
                <a:latin typeface="Marianne" panose="02000000000000000000" pitchFamily="2" charset="0"/>
                <a:ea typeface="Open Sans"/>
                <a:cs typeface="Open Sans"/>
                <a:sym typeface="Open Sans"/>
              </a:rPr>
              <a:t> </a:t>
            </a:r>
            <a:r>
              <a:rPr lang="en-US" sz="2400" err="1">
                <a:solidFill>
                  <a:srgbClr val="0E0B6A"/>
                </a:solidFill>
                <a:latin typeface="Marianne" panose="02000000000000000000" pitchFamily="2" charset="0"/>
                <a:ea typeface="Open Sans"/>
                <a:cs typeface="Open Sans"/>
                <a:sym typeface="Open Sans"/>
              </a:rPr>
              <a:t>classé</a:t>
            </a:r>
            <a:r>
              <a:rPr lang="en-US" sz="2400">
                <a:solidFill>
                  <a:srgbClr val="0E0B6A"/>
                </a:solidFill>
                <a:latin typeface="Marianne" panose="02000000000000000000" pitchFamily="2" charset="0"/>
                <a:ea typeface="Open Sans"/>
                <a:cs typeface="Open Sans"/>
                <a:sym typeface="Open Sans"/>
              </a:rPr>
              <a:t> n°3 ⟶ je </a:t>
            </a:r>
            <a:r>
              <a:rPr lang="en-US" sz="2400" err="1">
                <a:solidFill>
                  <a:srgbClr val="0E0B6A"/>
                </a:solidFill>
                <a:latin typeface="Marianne" panose="02000000000000000000" pitchFamily="2" charset="0"/>
                <a:ea typeface="Open Sans"/>
                <a:cs typeface="Open Sans"/>
                <a:sym typeface="Open Sans"/>
              </a:rPr>
              <a:t>perds</a:t>
            </a:r>
            <a:r>
              <a:rPr lang="en-US" sz="2400">
                <a:solidFill>
                  <a:srgbClr val="0E0B6A"/>
                </a:solidFill>
                <a:latin typeface="Marianne" panose="02000000000000000000" pitchFamily="2" charset="0"/>
                <a:ea typeface="Open Sans"/>
                <a:cs typeface="Open Sans"/>
                <a:sym typeface="Open Sans"/>
              </a:rPr>
              <a:t> les </a:t>
            </a:r>
            <a:r>
              <a:rPr lang="en-US" sz="2400" err="1">
                <a:solidFill>
                  <a:srgbClr val="0E0B6A"/>
                </a:solidFill>
                <a:latin typeface="Marianne" panose="02000000000000000000" pitchFamily="2" charset="0"/>
                <a:ea typeface="Open Sans"/>
                <a:cs typeface="Open Sans"/>
                <a:sym typeface="Open Sans"/>
              </a:rPr>
              <a:t>vœux</a:t>
            </a:r>
            <a:r>
              <a:rPr lang="en-US" sz="2400">
                <a:solidFill>
                  <a:srgbClr val="0E0B6A"/>
                </a:solidFill>
                <a:latin typeface="Marianne" panose="02000000000000000000" pitchFamily="2" charset="0"/>
                <a:ea typeface="Open Sans"/>
                <a:cs typeface="Open Sans"/>
                <a:sym typeface="Open Sans"/>
              </a:rPr>
              <a:t> </a:t>
            </a:r>
            <a:r>
              <a:rPr lang="en-US" sz="2400" err="1">
                <a:solidFill>
                  <a:srgbClr val="0E0B6A"/>
                </a:solidFill>
                <a:latin typeface="Marianne" panose="02000000000000000000" pitchFamily="2" charset="0"/>
                <a:ea typeface="Open Sans"/>
                <a:cs typeface="Open Sans"/>
                <a:sym typeface="Open Sans"/>
              </a:rPr>
              <a:t>en</a:t>
            </a:r>
            <a:r>
              <a:rPr lang="en-US" sz="2400">
                <a:solidFill>
                  <a:srgbClr val="0E0B6A"/>
                </a:solidFill>
                <a:latin typeface="Marianne" panose="02000000000000000000" pitchFamily="2" charset="0"/>
                <a:ea typeface="Open Sans"/>
                <a:cs typeface="Open Sans"/>
                <a:sym typeface="Open Sans"/>
              </a:rPr>
              <a:t> </a:t>
            </a:r>
            <a:r>
              <a:rPr lang="en-US" sz="2400" err="1">
                <a:solidFill>
                  <a:srgbClr val="0E0B6A"/>
                </a:solidFill>
                <a:latin typeface="Marianne" panose="02000000000000000000" pitchFamily="2" charset="0"/>
                <a:ea typeface="Open Sans"/>
                <a:cs typeface="Open Sans"/>
                <a:sym typeface="Open Sans"/>
              </a:rPr>
              <a:t>attente</a:t>
            </a:r>
            <a:r>
              <a:rPr lang="en-US" sz="2400">
                <a:solidFill>
                  <a:srgbClr val="0E0B6A"/>
                </a:solidFill>
                <a:latin typeface="Marianne" panose="02000000000000000000" pitchFamily="2" charset="0"/>
                <a:ea typeface="Open Sans"/>
                <a:cs typeface="Open Sans"/>
                <a:sym typeface="Open Sans"/>
              </a:rPr>
              <a:t> </a:t>
            </a:r>
            <a:r>
              <a:rPr lang="en-US" sz="2400" err="1">
                <a:solidFill>
                  <a:srgbClr val="0E0B6A"/>
                </a:solidFill>
                <a:latin typeface="Marianne" panose="02000000000000000000" pitchFamily="2" charset="0"/>
                <a:ea typeface="Open Sans"/>
                <a:cs typeface="Open Sans"/>
                <a:sym typeface="Open Sans"/>
              </a:rPr>
              <a:t>moins</a:t>
            </a:r>
            <a:r>
              <a:rPr lang="en-US" sz="2400">
                <a:solidFill>
                  <a:srgbClr val="0E0B6A"/>
                </a:solidFill>
                <a:latin typeface="Marianne" panose="02000000000000000000" pitchFamily="2" charset="0"/>
                <a:ea typeface="Open Sans"/>
                <a:cs typeface="Open Sans"/>
                <a:sym typeface="Open Sans"/>
              </a:rPr>
              <a:t> </a:t>
            </a:r>
            <a:r>
              <a:rPr lang="en-US" sz="2400" err="1">
                <a:solidFill>
                  <a:srgbClr val="0E0B6A"/>
                </a:solidFill>
                <a:latin typeface="Marianne" panose="02000000000000000000" pitchFamily="2" charset="0"/>
                <a:ea typeface="Open Sans"/>
                <a:cs typeface="Open Sans"/>
                <a:sym typeface="Open Sans"/>
              </a:rPr>
              <a:t>bien</a:t>
            </a:r>
            <a:r>
              <a:rPr lang="en-US" sz="2400">
                <a:solidFill>
                  <a:srgbClr val="0E0B6A"/>
                </a:solidFill>
                <a:latin typeface="Marianne" panose="02000000000000000000" pitchFamily="2" charset="0"/>
                <a:ea typeface="Open Sans"/>
                <a:cs typeface="Open Sans"/>
                <a:sym typeface="Open Sans"/>
              </a:rPr>
              <a:t> </a:t>
            </a:r>
            <a:r>
              <a:rPr lang="en-US" sz="2400" err="1">
                <a:solidFill>
                  <a:srgbClr val="0E0B6A"/>
                </a:solidFill>
                <a:latin typeface="Marianne" panose="02000000000000000000" pitchFamily="2" charset="0"/>
                <a:ea typeface="Open Sans"/>
                <a:cs typeface="Open Sans"/>
                <a:sym typeface="Open Sans"/>
              </a:rPr>
              <a:t>classés</a:t>
            </a:r>
            <a:r>
              <a:rPr lang="en-US" sz="2400">
                <a:solidFill>
                  <a:srgbClr val="0E0B6A"/>
                </a:solidFill>
                <a:latin typeface="Marianne" panose="02000000000000000000" pitchFamily="2" charset="0"/>
                <a:ea typeface="Open Sans"/>
                <a:cs typeface="Open Sans"/>
                <a:sym typeface="Open Sans"/>
              </a:rPr>
              <a:t> (4, 5, 6, 7,...)</a:t>
            </a:r>
          </a:p>
        </p:txBody>
      </p:sp>
      <p:sp>
        <p:nvSpPr>
          <p:cNvPr id="18" name="TextBox 18"/>
          <p:cNvSpPr txBox="1"/>
          <p:nvPr/>
        </p:nvSpPr>
        <p:spPr>
          <a:xfrm>
            <a:off x="611495" y="8107337"/>
            <a:ext cx="17147519" cy="396239"/>
          </a:xfrm>
          <a:prstGeom prst="rect">
            <a:avLst/>
          </a:prstGeom>
        </p:spPr>
        <p:txBody>
          <a:bodyPr lIns="0" tIns="0" rIns="0" bIns="0" rtlCol="0" anchor="t">
            <a:spAutoFit/>
          </a:bodyPr>
          <a:lstStyle/>
          <a:p>
            <a:pPr algn="l">
              <a:lnSpc>
                <a:spcPts val="3360"/>
              </a:lnSpc>
              <a:spcBef>
                <a:spcPct val="0"/>
              </a:spcBef>
            </a:pPr>
            <a:r>
              <a:rPr lang="en-US" sz="2400">
                <a:solidFill>
                  <a:srgbClr val="0E0B6A"/>
                </a:solidFill>
                <a:latin typeface="Marianne" panose="02000000000000000000" pitchFamily="2" charset="0"/>
                <a:ea typeface="Open Sans"/>
                <a:cs typeface="Open Sans"/>
                <a:sym typeface="Open Sans"/>
              </a:rPr>
              <a:t>Lorsqu’il a terminé de classer ses voeux, il clique sur le bouton </a:t>
            </a:r>
          </a:p>
        </p:txBody>
      </p:sp>
      <p:sp>
        <p:nvSpPr>
          <p:cNvPr id="19" name="TextBox 19"/>
          <p:cNvSpPr txBox="1"/>
          <p:nvPr/>
        </p:nvSpPr>
        <p:spPr>
          <a:xfrm>
            <a:off x="637621" y="8702802"/>
            <a:ext cx="17147519" cy="395173"/>
          </a:xfrm>
          <a:prstGeom prst="rect">
            <a:avLst/>
          </a:prstGeom>
        </p:spPr>
        <p:txBody>
          <a:bodyPr lIns="0" tIns="0" rIns="0" bIns="0" rtlCol="0" anchor="t">
            <a:spAutoFit/>
          </a:bodyPr>
          <a:lstStyle/>
          <a:p>
            <a:pPr algn="l">
              <a:lnSpc>
                <a:spcPts val="3360"/>
              </a:lnSpc>
              <a:spcBef>
                <a:spcPct val="0"/>
              </a:spcBef>
            </a:pPr>
            <a:r>
              <a:rPr lang="en-US" sz="2400">
                <a:solidFill>
                  <a:srgbClr val="0E0B6A"/>
                </a:solidFill>
                <a:latin typeface="Marianne" panose="02000000000000000000" pitchFamily="2" charset="0"/>
                <a:ea typeface="Open Sans"/>
                <a:cs typeface="Open Sans"/>
                <a:sym typeface="Open Sans"/>
              </a:rPr>
              <a:t>Le classement est modifiable jusqu’au 10 juin </a:t>
            </a:r>
            <a:r>
              <a:rPr lang="en-US" sz="2400" smtClean="0">
                <a:solidFill>
                  <a:srgbClr val="0E0B6A"/>
                </a:solidFill>
                <a:latin typeface="Marianne" panose="02000000000000000000" pitchFamily="2" charset="0"/>
                <a:ea typeface="Open Sans"/>
                <a:cs typeface="Open Sans"/>
                <a:sym typeface="Open Sans"/>
              </a:rPr>
              <a:t>23h59, le candidat clique sur le bouton </a:t>
            </a:r>
            <a:endParaRPr lang="en-US" sz="2400">
              <a:solidFill>
                <a:srgbClr val="0E0B6A"/>
              </a:solidFill>
              <a:latin typeface="Marianne" panose="02000000000000000000" pitchFamily="2" charset="0"/>
              <a:ea typeface="Open Sans"/>
              <a:cs typeface="Open Sans"/>
              <a:sym typeface="Open Sans"/>
            </a:endParaRPr>
          </a:p>
        </p:txBody>
      </p:sp>
      <p:sp>
        <p:nvSpPr>
          <p:cNvPr id="20" name="TextBox 20"/>
          <p:cNvSpPr txBox="1"/>
          <p:nvPr/>
        </p:nvSpPr>
        <p:spPr>
          <a:xfrm>
            <a:off x="15935608" y="426863"/>
            <a:ext cx="1849532" cy="323214"/>
          </a:xfrm>
          <a:prstGeom prst="rect">
            <a:avLst/>
          </a:prstGeom>
        </p:spPr>
        <p:txBody>
          <a:bodyPr lIns="0" tIns="0" rIns="0" bIns="0" rtlCol="0" anchor="t">
            <a:spAutoFit/>
          </a:bodyPr>
          <a:lstStyle/>
          <a:p>
            <a:pPr algn="ctr">
              <a:lnSpc>
                <a:spcPts val="2660"/>
              </a:lnSpc>
              <a:spcBef>
                <a:spcPct val="0"/>
              </a:spcBef>
            </a:pPr>
            <a:r>
              <a:rPr lang="en-US" sz="1900" b="1">
                <a:solidFill>
                  <a:srgbClr val="FFFFFF"/>
                </a:solidFill>
                <a:latin typeface="Open Sans Bold"/>
                <a:ea typeface="Open Sans Bold"/>
                <a:cs typeface="Open Sans Bold"/>
                <a:sym typeface="Open Sans Bold"/>
              </a:rPr>
              <a:t>6 au 10 juin</a:t>
            </a:r>
          </a:p>
        </p:txBody>
      </p:sp>
      <p:sp>
        <p:nvSpPr>
          <p:cNvPr id="21" name="Freeform 3"/>
          <p:cNvSpPr/>
          <p:nvPr/>
        </p:nvSpPr>
        <p:spPr>
          <a:xfrm>
            <a:off x="379977" y="1161111"/>
            <a:ext cx="10243717" cy="748708"/>
          </a:xfrm>
          <a:custGeom>
            <a:avLst/>
            <a:gdLst/>
            <a:ahLst/>
            <a:cxnLst/>
            <a:rect l="l" t="t" r="r" b="b"/>
            <a:pathLst>
              <a:path w="10243717" h="748708">
                <a:moveTo>
                  <a:pt x="0" y="0"/>
                </a:moveTo>
                <a:lnTo>
                  <a:pt x="10243717" y="0"/>
                </a:lnTo>
                <a:lnTo>
                  <a:pt x="10243717" y="748708"/>
                </a:lnTo>
                <a:lnTo>
                  <a:pt x="0" y="748708"/>
                </a:lnTo>
                <a:lnTo>
                  <a:pt x="0" y="0"/>
                </a:lnTo>
                <a:close/>
              </a:path>
            </a:pathLst>
          </a:custGeom>
          <a:blipFill>
            <a:blip r:embed="rId9"/>
            <a:stretch>
              <a:fillRect r="-10323"/>
            </a:stretch>
          </a:blipFill>
        </p:spPr>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5481475" cy="1161111"/>
          </a:xfrm>
          <a:custGeom>
            <a:avLst/>
            <a:gdLst/>
            <a:ahLst/>
            <a:cxnLst/>
            <a:rect l="l" t="t" r="r" b="b"/>
            <a:pathLst>
              <a:path w="15481475" h="1161111">
                <a:moveTo>
                  <a:pt x="0" y="0"/>
                </a:moveTo>
                <a:lnTo>
                  <a:pt x="15481475" y="0"/>
                </a:lnTo>
                <a:lnTo>
                  <a:pt x="15481475" y="1161111"/>
                </a:lnTo>
                <a:lnTo>
                  <a:pt x="0" y="1161111"/>
                </a:lnTo>
                <a:lnTo>
                  <a:pt x="0" y="0"/>
                </a:lnTo>
                <a:close/>
              </a:path>
            </a:pathLst>
          </a:custGeom>
          <a:blipFill>
            <a:blip r:embed="rId2"/>
            <a:stretch>
              <a:fillRect/>
            </a:stretch>
          </a:blipFill>
        </p:spPr>
      </p:sp>
      <p:grpSp>
        <p:nvGrpSpPr>
          <p:cNvPr id="9" name="Groupe 8"/>
          <p:cNvGrpSpPr/>
          <p:nvPr/>
        </p:nvGrpSpPr>
        <p:grpSpPr>
          <a:xfrm>
            <a:off x="762001" y="2464384"/>
            <a:ext cx="15163800" cy="2917837"/>
            <a:chOff x="457200" y="2464384"/>
            <a:chExt cx="14839147" cy="2917837"/>
          </a:xfrm>
        </p:grpSpPr>
        <p:sp>
          <p:nvSpPr>
            <p:cNvPr id="3" name="Freeform 3"/>
            <p:cNvSpPr/>
            <p:nvPr/>
          </p:nvSpPr>
          <p:spPr>
            <a:xfrm>
              <a:off x="457200" y="2933699"/>
              <a:ext cx="3048000" cy="2448521"/>
            </a:xfrm>
            <a:custGeom>
              <a:avLst/>
              <a:gdLst/>
              <a:ahLst/>
              <a:cxnLst/>
              <a:rect l="l" t="t" r="r" b="b"/>
              <a:pathLst>
                <a:path w="2999808" h="1999872">
                  <a:moveTo>
                    <a:pt x="0" y="0"/>
                  </a:moveTo>
                  <a:lnTo>
                    <a:pt x="2999808" y="0"/>
                  </a:lnTo>
                  <a:lnTo>
                    <a:pt x="2999808" y="1999871"/>
                  </a:lnTo>
                  <a:lnTo>
                    <a:pt x="0" y="1999871"/>
                  </a:lnTo>
                  <a:lnTo>
                    <a:pt x="0" y="0"/>
                  </a:lnTo>
                  <a:close/>
                </a:path>
              </a:pathLst>
            </a:custGeom>
            <a:blipFill>
              <a:blip r:embed="rId3"/>
              <a:stretch>
                <a:fillRect/>
              </a:stretch>
            </a:blipFill>
          </p:spPr>
        </p:sp>
        <p:sp>
          <p:nvSpPr>
            <p:cNvPr id="4" name="Freeform 4"/>
            <p:cNvSpPr/>
            <p:nvPr/>
          </p:nvSpPr>
          <p:spPr>
            <a:xfrm>
              <a:off x="3505200" y="2464384"/>
              <a:ext cx="11791147" cy="2917837"/>
            </a:xfrm>
            <a:custGeom>
              <a:avLst/>
              <a:gdLst/>
              <a:ahLst/>
              <a:cxnLst/>
              <a:rect l="l" t="t" r="r" b="b"/>
              <a:pathLst>
                <a:path w="11791147" h="2917837">
                  <a:moveTo>
                    <a:pt x="0" y="0"/>
                  </a:moveTo>
                  <a:lnTo>
                    <a:pt x="11791147" y="0"/>
                  </a:lnTo>
                  <a:lnTo>
                    <a:pt x="11791147" y="2917838"/>
                  </a:lnTo>
                  <a:lnTo>
                    <a:pt x="0" y="2917838"/>
                  </a:lnTo>
                  <a:lnTo>
                    <a:pt x="0" y="0"/>
                  </a:lnTo>
                  <a:close/>
                </a:path>
              </a:pathLst>
            </a:custGeom>
            <a:blipFill>
              <a:blip r:embed="rId4"/>
              <a:stretch>
                <a:fillRect b="-69965"/>
              </a:stretch>
            </a:blipFill>
          </p:spPr>
        </p:sp>
      </p:grpSp>
      <p:sp>
        <p:nvSpPr>
          <p:cNvPr id="5" name="Freeform 5"/>
          <p:cNvSpPr/>
          <p:nvPr/>
        </p:nvSpPr>
        <p:spPr>
          <a:xfrm>
            <a:off x="1069236" y="7149068"/>
            <a:ext cx="5149638" cy="1162347"/>
          </a:xfrm>
          <a:custGeom>
            <a:avLst/>
            <a:gdLst/>
            <a:ahLst/>
            <a:cxnLst/>
            <a:rect l="l" t="t" r="r" b="b"/>
            <a:pathLst>
              <a:path w="5149638" h="1162347">
                <a:moveTo>
                  <a:pt x="0" y="0"/>
                </a:moveTo>
                <a:lnTo>
                  <a:pt x="5149638" y="0"/>
                </a:lnTo>
                <a:lnTo>
                  <a:pt x="5149638" y="1162347"/>
                </a:lnTo>
                <a:lnTo>
                  <a:pt x="0" y="1162347"/>
                </a:lnTo>
                <a:lnTo>
                  <a:pt x="0" y="0"/>
                </a:lnTo>
                <a:close/>
              </a:path>
            </a:pathLst>
          </a:custGeom>
          <a:blipFill>
            <a:blip r:embed="rId5"/>
            <a:stretch>
              <a:fillRect/>
            </a:stretch>
          </a:blipFill>
        </p:spPr>
      </p:sp>
      <p:sp>
        <p:nvSpPr>
          <p:cNvPr id="6" name="TextBox 6"/>
          <p:cNvSpPr txBox="1"/>
          <p:nvPr/>
        </p:nvSpPr>
        <p:spPr>
          <a:xfrm>
            <a:off x="762000" y="1348497"/>
            <a:ext cx="11734800" cy="487313"/>
          </a:xfrm>
          <a:prstGeom prst="rect">
            <a:avLst/>
          </a:prstGeom>
        </p:spPr>
        <p:txBody>
          <a:bodyPr wrap="square" lIns="0" tIns="0" rIns="0" bIns="0" rtlCol="0" anchor="t">
            <a:spAutoFit/>
          </a:bodyPr>
          <a:lstStyle/>
          <a:p>
            <a:pPr algn="l">
              <a:lnSpc>
                <a:spcPts val="3780"/>
              </a:lnSpc>
              <a:spcBef>
                <a:spcPct val="0"/>
              </a:spcBef>
            </a:pPr>
            <a:r>
              <a:rPr lang="en-US" sz="2700" b="1">
                <a:solidFill>
                  <a:srgbClr val="100890"/>
                </a:solidFill>
                <a:latin typeface="Marianne" panose="02000000000000000000" pitchFamily="2" charset="0"/>
                <a:ea typeface="Open Sans Bold"/>
                <a:cs typeface="Open Sans Bold"/>
                <a:sym typeface="Open Sans Bold"/>
              </a:rPr>
              <a:t>Bien se préparer à la phase </a:t>
            </a:r>
            <a:r>
              <a:rPr lang="en-US" sz="2700" b="1" smtClean="0">
                <a:solidFill>
                  <a:srgbClr val="100890"/>
                </a:solidFill>
                <a:latin typeface="Marianne" panose="02000000000000000000" pitchFamily="2" charset="0"/>
                <a:ea typeface="Open Sans Bold"/>
                <a:cs typeface="Open Sans Bold"/>
                <a:sym typeface="Open Sans Bold"/>
              </a:rPr>
              <a:t>d’admission – site d’entrainement</a:t>
            </a:r>
            <a:endParaRPr lang="en-US" sz="2700" b="1">
              <a:solidFill>
                <a:srgbClr val="100890"/>
              </a:solidFill>
              <a:latin typeface="Marianne" panose="02000000000000000000" pitchFamily="2" charset="0"/>
              <a:ea typeface="Open Sans Bold"/>
              <a:cs typeface="Open Sans Bold"/>
              <a:sym typeface="Open Sans Bold"/>
            </a:endParaRPr>
          </a:p>
        </p:txBody>
      </p:sp>
      <p:sp>
        <p:nvSpPr>
          <p:cNvPr id="7" name="TextBox 7"/>
          <p:cNvSpPr txBox="1"/>
          <p:nvPr/>
        </p:nvSpPr>
        <p:spPr>
          <a:xfrm>
            <a:off x="6934200" y="7665842"/>
            <a:ext cx="9440069" cy="408304"/>
          </a:xfrm>
          <a:prstGeom prst="rect">
            <a:avLst/>
          </a:prstGeom>
        </p:spPr>
        <p:txBody>
          <a:bodyPr lIns="0" tIns="0" rIns="0" bIns="0" rtlCol="0" anchor="t">
            <a:spAutoFit/>
          </a:bodyPr>
          <a:lstStyle/>
          <a:p>
            <a:pPr algn="l">
              <a:lnSpc>
                <a:spcPts val="3220"/>
              </a:lnSpc>
            </a:pPr>
            <a:r>
              <a:rPr lang="en-US" sz="2300" u="sng">
                <a:solidFill>
                  <a:srgbClr val="004AAD"/>
                </a:solidFill>
                <a:latin typeface="Arimo"/>
                <a:ea typeface="Arimo"/>
                <a:cs typeface="Arimo"/>
                <a:sym typeface="Arimo"/>
                <a:hlinkClick r:id="rId6" tooltip="https://entrainement.parcoursup.fr/Candidat/authentification?ACTION=31"/>
              </a:rPr>
              <a:t>https://entrainement.parcoursup.fr/Candidat/authentification?ACTION=31</a:t>
            </a:r>
          </a:p>
        </p:txBody>
      </p:sp>
      <p:sp>
        <p:nvSpPr>
          <p:cNvPr id="8" name="TextBox 8"/>
          <p:cNvSpPr txBox="1"/>
          <p:nvPr/>
        </p:nvSpPr>
        <p:spPr>
          <a:xfrm>
            <a:off x="1086653" y="5896127"/>
            <a:ext cx="17684151" cy="1769715"/>
          </a:xfrm>
          <a:prstGeom prst="rect">
            <a:avLst/>
          </a:prstGeom>
        </p:spPr>
        <p:txBody>
          <a:bodyPr lIns="0" tIns="0" rIns="0" bIns="0" rtlCol="0" anchor="t">
            <a:spAutoFit/>
          </a:bodyPr>
          <a:lstStyle/>
          <a:p>
            <a:pPr marL="342900" indent="-342900" algn="l">
              <a:lnSpc>
                <a:spcPts val="3277"/>
              </a:lnSpc>
              <a:spcAft>
                <a:spcPts val="600"/>
              </a:spcAft>
              <a:buFont typeface="Wingdings" panose="05000000000000000000" pitchFamily="2" charset="2"/>
              <a:buChar char="Ø"/>
            </a:pPr>
            <a:r>
              <a:rPr lang="en-US" sz="2400" smtClean="0">
                <a:solidFill>
                  <a:srgbClr val="0E0B6A"/>
                </a:solidFill>
                <a:latin typeface="Marianne" panose="02000000000000000000" pitchFamily="2" charset="0"/>
                <a:ea typeface="Open Sans"/>
                <a:cs typeface="Open Sans"/>
                <a:sym typeface="Open Sans"/>
              </a:rPr>
              <a:t> </a:t>
            </a:r>
            <a:r>
              <a:rPr lang="en-US" sz="2400">
                <a:solidFill>
                  <a:srgbClr val="0E0B6A"/>
                </a:solidFill>
                <a:latin typeface="Marianne" panose="02000000000000000000" pitchFamily="2" charset="0"/>
                <a:ea typeface="Open Sans"/>
                <a:cs typeface="Open Sans"/>
                <a:sym typeface="Open Sans"/>
              </a:rPr>
              <a:t>P</a:t>
            </a:r>
            <a:r>
              <a:rPr lang="en-US" sz="2400" smtClean="0">
                <a:solidFill>
                  <a:srgbClr val="0E0B6A"/>
                </a:solidFill>
                <a:latin typeface="Marianne" panose="02000000000000000000" pitchFamily="2" charset="0"/>
                <a:ea typeface="Open Sans"/>
                <a:cs typeface="Open Sans"/>
                <a:sym typeface="Open Sans"/>
              </a:rPr>
              <a:t>our mieux </a:t>
            </a:r>
            <a:r>
              <a:rPr lang="en-US" sz="2400">
                <a:solidFill>
                  <a:srgbClr val="0E0B6A"/>
                </a:solidFill>
                <a:latin typeface="Marianne" panose="02000000000000000000" pitchFamily="2" charset="0"/>
                <a:ea typeface="Open Sans"/>
                <a:cs typeface="Open Sans"/>
                <a:sym typeface="Open Sans"/>
              </a:rPr>
              <a:t>comprendre le fonctionnement de la phase d’admission grâce à des situations concrètes</a:t>
            </a:r>
            <a:r>
              <a:rPr lang="en-US" sz="2400" smtClean="0">
                <a:solidFill>
                  <a:srgbClr val="0E0B6A"/>
                </a:solidFill>
                <a:latin typeface="Marianne" panose="02000000000000000000" pitchFamily="2" charset="0"/>
                <a:ea typeface="Open Sans"/>
                <a:cs typeface="Open Sans"/>
                <a:sym typeface="Open Sans"/>
              </a:rPr>
              <a:t>.</a:t>
            </a:r>
          </a:p>
          <a:p>
            <a:pPr marL="342900" indent="-342900" algn="l">
              <a:lnSpc>
                <a:spcPts val="3277"/>
              </a:lnSpc>
              <a:buFont typeface="Wingdings" panose="05000000000000000000" pitchFamily="2" charset="2"/>
              <a:buChar char="Ø"/>
            </a:pPr>
            <a:r>
              <a:rPr lang="en-US" sz="2400" smtClean="0">
                <a:solidFill>
                  <a:srgbClr val="0E0B6A"/>
                </a:solidFill>
                <a:latin typeface="Marianne" panose="02000000000000000000" pitchFamily="2" charset="0"/>
                <a:ea typeface="Open Sans"/>
                <a:cs typeface="Open Sans"/>
                <a:sym typeface="Open Sans"/>
              </a:rPr>
              <a:t> Pour limiter </a:t>
            </a:r>
            <a:r>
              <a:rPr lang="en-US" sz="2400">
                <a:solidFill>
                  <a:srgbClr val="0E0B6A"/>
                </a:solidFill>
                <a:latin typeface="Marianne" panose="02000000000000000000" pitchFamily="2" charset="0"/>
                <a:ea typeface="Open Sans"/>
                <a:cs typeface="Open Sans"/>
                <a:sym typeface="Open Sans"/>
              </a:rPr>
              <a:t>le stress de l’inconnu en s’entrainant à répondre à des propositions d’admission.</a:t>
            </a:r>
          </a:p>
          <a:p>
            <a:pPr algn="l">
              <a:lnSpc>
                <a:spcPts val="3277"/>
              </a:lnSpc>
            </a:pPr>
            <a:endParaRPr lang="en-US" sz="2341">
              <a:solidFill>
                <a:srgbClr val="0E0B6A"/>
              </a:solidFill>
              <a:latin typeface="Open Sans"/>
              <a:ea typeface="Open Sans"/>
              <a:cs typeface="Open Sans"/>
              <a:sym typeface="Open Sans"/>
            </a:endParaRPr>
          </a:p>
          <a:p>
            <a:pPr algn="l">
              <a:lnSpc>
                <a:spcPts val="3277"/>
              </a:lnSpc>
              <a:spcBef>
                <a:spcPct val="0"/>
              </a:spcBef>
            </a:pPr>
            <a:endParaRPr lang="en-US" sz="2341">
              <a:solidFill>
                <a:srgbClr val="0E0B6A"/>
              </a:solidFill>
              <a:latin typeface="Open Sans"/>
              <a:ea typeface="Open Sans"/>
              <a:cs typeface="Open Sans"/>
              <a:sym typeface="Open San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532472" y="2003832"/>
            <a:ext cx="16060892" cy="2870884"/>
          </a:xfrm>
          <a:custGeom>
            <a:avLst/>
            <a:gdLst/>
            <a:ahLst/>
            <a:cxnLst/>
            <a:rect l="l" t="t" r="r" b="b"/>
            <a:pathLst>
              <a:path w="16060892" h="2870884">
                <a:moveTo>
                  <a:pt x="0" y="0"/>
                </a:moveTo>
                <a:lnTo>
                  <a:pt x="16060892" y="0"/>
                </a:lnTo>
                <a:lnTo>
                  <a:pt x="16060892" y="2870885"/>
                </a:lnTo>
                <a:lnTo>
                  <a:pt x="0" y="2870885"/>
                </a:lnTo>
                <a:lnTo>
                  <a:pt x="0" y="0"/>
                </a:lnTo>
                <a:close/>
              </a:path>
            </a:pathLst>
          </a:custGeom>
          <a:blipFill>
            <a:blip r:embed="rId2"/>
            <a:stretch>
              <a:fillRect/>
            </a:stretch>
          </a:blipFill>
        </p:spPr>
      </p:sp>
      <p:sp>
        <p:nvSpPr>
          <p:cNvPr id="3" name="Freeform 3"/>
          <p:cNvSpPr/>
          <p:nvPr/>
        </p:nvSpPr>
        <p:spPr>
          <a:xfrm>
            <a:off x="0" y="0"/>
            <a:ext cx="15481475" cy="1161111"/>
          </a:xfrm>
          <a:custGeom>
            <a:avLst/>
            <a:gdLst/>
            <a:ahLst/>
            <a:cxnLst/>
            <a:rect l="l" t="t" r="r" b="b"/>
            <a:pathLst>
              <a:path w="15481475" h="1161111">
                <a:moveTo>
                  <a:pt x="0" y="0"/>
                </a:moveTo>
                <a:lnTo>
                  <a:pt x="15481475" y="0"/>
                </a:lnTo>
                <a:lnTo>
                  <a:pt x="15481475" y="1161111"/>
                </a:lnTo>
                <a:lnTo>
                  <a:pt x="0" y="1161111"/>
                </a:lnTo>
                <a:lnTo>
                  <a:pt x="0" y="0"/>
                </a:lnTo>
                <a:close/>
              </a:path>
            </a:pathLst>
          </a:custGeom>
          <a:blipFill>
            <a:blip r:embed="rId3"/>
            <a:stretch>
              <a:fillRect/>
            </a:stretch>
          </a:blipFill>
        </p:spPr>
      </p:sp>
      <p:sp>
        <p:nvSpPr>
          <p:cNvPr id="4" name="Freeform 4"/>
          <p:cNvSpPr/>
          <p:nvPr/>
        </p:nvSpPr>
        <p:spPr>
          <a:xfrm>
            <a:off x="3784185" y="3955895"/>
            <a:ext cx="452521" cy="639606"/>
          </a:xfrm>
          <a:custGeom>
            <a:avLst/>
            <a:gdLst/>
            <a:ahLst/>
            <a:cxnLst/>
            <a:rect l="l" t="t" r="r" b="b"/>
            <a:pathLst>
              <a:path w="452521" h="639606">
                <a:moveTo>
                  <a:pt x="0" y="0"/>
                </a:moveTo>
                <a:lnTo>
                  <a:pt x="452521" y="0"/>
                </a:lnTo>
                <a:lnTo>
                  <a:pt x="452521" y="639606"/>
                </a:lnTo>
                <a:lnTo>
                  <a:pt x="0" y="639606"/>
                </a:lnTo>
                <a:lnTo>
                  <a:pt x="0" y="0"/>
                </a:lnTo>
                <a:close/>
              </a:path>
            </a:pathLst>
          </a:custGeom>
          <a:blipFill>
            <a:blip r:embed="rId4">
              <a:extLst>
                <a:ext uri="{96DAC541-7B7A-43D3-8B79-37D633B846F1}">
                  <asvg:svgBlip xmlns:asvg="http://schemas.microsoft.com/office/drawing/2016/SVG/main" xmlns="" r:embed="rId5"/>
                </a:ext>
              </a:extLst>
            </a:blip>
            <a:stretch>
              <a:fillRect/>
            </a:stretch>
          </a:blipFill>
        </p:spPr>
      </p:sp>
      <p:sp>
        <p:nvSpPr>
          <p:cNvPr id="5" name="Freeform 5"/>
          <p:cNvSpPr/>
          <p:nvPr/>
        </p:nvSpPr>
        <p:spPr>
          <a:xfrm>
            <a:off x="4637717" y="5233977"/>
            <a:ext cx="13166748" cy="4845407"/>
          </a:xfrm>
          <a:custGeom>
            <a:avLst/>
            <a:gdLst/>
            <a:ahLst/>
            <a:cxnLst/>
            <a:rect l="l" t="t" r="r" b="b"/>
            <a:pathLst>
              <a:path w="13166748" h="4845407">
                <a:moveTo>
                  <a:pt x="0" y="0"/>
                </a:moveTo>
                <a:lnTo>
                  <a:pt x="13166748" y="0"/>
                </a:lnTo>
                <a:lnTo>
                  <a:pt x="13166748" y="4845407"/>
                </a:lnTo>
                <a:lnTo>
                  <a:pt x="0" y="4845407"/>
                </a:lnTo>
                <a:lnTo>
                  <a:pt x="0" y="0"/>
                </a:lnTo>
                <a:close/>
              </a:path>
            </a:pathLst>
          </a:custGeom>
          <a:blipFill>
            <a:blip r:embed="rId6"/>
            <a:stretch>
              <a:fillRect t="-31625" r="-25520" b="-26552"/>
            </a:stretch>
          </a:blipFill>
        </p:spPr>
      </p:sp>
      <p:sp>
        <p:nvSpPr>
          <p:cNvPr id="6" name="AutoShape 6"/>
          <p:cNvSpPr/>
          <p:nvPr/>
        </p:nvSpPr>
        <p:spPr>
          <a:xfrm>
            <a:off x="4038600" y="4595500"/>
            <a:ext cx="914072" cy="634845"/>
          </a:xfrm>
          <a:prstGeom prst="line">
            <a:avLst/>
          </a:prstGeom>
          <a:ln w="9525" cap="flat">
            <a:solidFill>
              <a:srgbClr val="000000"/>
            </a:solidFill>
            <a:prstDash val="solid"/>
            <a:headEnd type="none" w="sm" len="sm"/>
            <a:tailEnd type="none" w="sm" len="sm"/>
          </a:ln>
        </p:spPr>
      </p:sp>
      <p:grpSp>
        <p:nvGrpSpPr>
          <p:cNvPr id="7" name="Group 7"/>
          <p:cNvGrpSpPr/>
          <p:nvPr/>
        </p:nvGrpSpPr>
        <p:grpSpPr>
          <a:xfrm>
            <a:off x="4952672" y="5233977"/>
            <a:ext cx="12993325" cy="4910470"/>
            <a:chOff x="0" y="0"/>
            <a:chExt cx="3422110" cy="1293292"/>
          </a:xfrm>
        </p:grpSpPr>
        <p:sp>
          <p:nvSpPr>
            <p:cNvPr id="8" name="Freeform 8"/>
            <p:cNvSpPr/>
            <p:nvPr/>
          </p:nvSpPr>
          <p:spPr>
            <a:xfrm>
              <a:off x="0" y="0"/>
              <a:ext cx="3422110" cy="1293292"/>
            </a:xfrm>
            <a:custGeom>
              <a:avLst/>
              <a:gdLst/>
              <a:ahLst/>
              <a:cxnLst/>
              <a:rect l="l" t="t" r="r" b="b"/>
              <a:pathLst>
                <a:path w="3422110" h="1293292">
                  <a:moveTo>
                    <a:pt x="0" y="0"/>
                  </a:moveTo>
                  <a:lnTo>
                    <a:pt x="3422110" y="0"/>
                  </a:lnTo>
                  <a:lnTo>
                    <a:pt x="3422110" y="1293292"/>
                  </a:lnTo>
                  <a:lnTo>
                    <a:pt x="0" y="1293292"/>
                  </a:lnTo>
                  <a:close/>
                </a:path>
              </a:pathLst>
            </a:custGeom>
            <a:solidFill>
              <a:srgbClr val="000000">
                <a:alpha val="0"/>
              </a:srgbClr>
            </a:solidFill>
            <a:ln w="9525" cap="sq">
              <a:solidFill>
                <a:srgbClr val="000000"/>
              </a:solidFill>
              <a:prstDash val="solid"/>
              <a:miter/>
            </a:ln>
          </p:spPr>
        </p:sp>
        <p:sp>
          <p:nvSpPr>
            <p:cNvPr id="9" name="TextBox 9"/>
            <p:cNvSpPr txBox="1"/>
            <p:nvPr/>
          </p:nvSpPr>
          <p:spPr>
            <a:xfrm>
              <a:off x="0" y="-38100"/>
              <a:ext cx="3422110" cy="1331392"/>
            </a:xfrm>
            <a:prstGeom prst="rect">
              <a:avLst/>
            </a:prstGeom>
          </p:spPr>
          <p:txBody>
            <a:bodyPr lIns="50800" tIns="50800" rIns="50800" bIns="50800" rtlCol="0" anchor="ctr"/>
            <a:lstStyle/>
            <a:p>
              <a:pPr algn="ctr">
                <a:lnSpc>
                  <a:spcPts val="3360"/>
                </a:lnSpc>
              </a:pPr>
              <a:endParaRPr/>
            </a:p>
          </p:txBody>
        </p:sp>
      </p:grpSp>
      <p:grpSp>
        <p:nvGrpSpPr>
          <p:cNvPr id="10" name="Group 10"/>
          <p:cNvGrpSpPr/>
          <p:nvPr/>
        </p:nvGrpSpPr>
        <p:grpSpPr>
          <a:xfrm>
            <a:off x="4380916" y="2392169"/>
            <a:ext cx="3086100" cy="380738"/>
            <a:chOff x="0" y="0"/>
            <a:chExt cx="812800" cy="100277"/>
          </a:xfrm>
        </p:grpSpPr>
        <p:sp>
          <p:nvSpPr>
            <p:cNvPr id="11" name="Freeform 11"/>
            <p:cNvSpPr/>
            <p:nvPr/>
          </p:nvSpPr>
          <p:spPr>
            <a:xfrm>
              <a:off x="0" y="0"/>
              <a:ext cx="812800" cy="100277"/>
            </a:xfrm>
            <a:custGeom>
              <a:avLst/>
              <a:gdLst/>
              <a:ahLst/>
              <a:cxnLst/>
              <a:rect l="l" t="t" r="r" b="b"/>
              <a:pathLst>
                <a:path w="812800" h="100277">
                  <a:moveTo>
                    <a:pt x="50138" y="0"/>
                  </a:moveTo>
                  <a:lnTo>
                    <a:pt x="762662" y="0"/>
                  </a:lnTo>
                  <a:cubicBezTo>
                    <a:pt x="775959" y="0"/>
                    <a:pt x="788712" y="5282"/>
                    <a:pt x="798115" y="14685"/>
                  </a:cubicBezTo>
                  <a:cubicBezTo>
                    <a:pt x="807518" y="24088"/>
                    <a:pt x="812800" y="36841"/>
                    <a:pt x="812800" y="50138"/>
                  </a:cubicBezTo>
                  <a:lnTo>
                    <a:pt x="812800" y="50138"/>
                  </a:lnTo>
                  <a:cubicBezTo>
                    <a:pt x="812800" y="63436"/>
                    <a:pt x="807518" y="76189"/>
                    <a:pt x="798115" y="85591"/>
                  </a:cubicBezTo>
                  <a:cubicBezTo>
                    <a:pt x="788712" y="94994"/>
                    <a:pt x="775959" y="100277"/>
                    <a:pt x="762662" y="100277"/>
                  </a:cubicBezTo>
                  <a:lnTo>
                    <a:pt x="50138" y="100277"/>
                  </a:lnTo>
                  <a:cubicBezTo>
                    <a:pt x="36841" y="100277"/>
                    <a:pt x="24088" y="94994"/>
                    <a:pt x="14685" y="85591"/>
                  </a:cubicBezTo>
                  <a:cubicBezTo>
                    <a:pt x="5282" y="76189"/>
                    <a:pt x="0" y="63436"/>
                    <a:pt x="0" y="50138"/>
                  </a:cubicBezTo>
                  <a:lnTo>
                    <a:pt x="0" y="50138"/>
                  </a:lnTo>
                  <a:cubicBezTo>
                    <a:pt x="0" y="36841"/>
                    <a:pt x="5282" y="24088"/>
                    <a:pt x="14685" y="14685"/>
                  </a:cubicBezTo>
                  <a:cubicBezTo>
                    <a:pt x="24088" y="5282"/>
                    <a:pt x="36841" y="0"/>
                    <a:pt x="50138" y="0"/>
                  </a:cubicBezTo>
                  <a:close/>
                </a:path>
              </a:pathLst>
            </a:custGeom>
            <a:solidFill>
              <a:srgbClr val="FFFFFF"/>
            </a:solidFill>
          </p:spPr>
        </p:sp>
        <p:sp>
          <p:nvSpPr>
            <p:cNvPr id="12" name="TextBox 12"/>
            <p:cNvSpPr txBox="1"/>
            <p:nvPr/>
          </p:nvSpPr>
          <p:spPr>
            <a:xfrm>
              <a:off x="0" y="-38100"/>
              <a:ext cx="812800" cy="138377"/>
            </a:xfrm>
            <a:prstGeom prst="rect">
              <a:avLst/>
            </a:prstGeom>
          </p:spPr>
          <p:txBody>
            <a:bodyPr lIns="50800" tIns="50800" rIns="50800" bIns="50800" rtlCol="0" anchor="ctr"/>
            <a:lstStyle/>
            <a:p>
              <a:pPr algn="ctr">
                <a:lnSpc>
                  <a:spcPts val="3360"/>
                </a:lnSpc>
              </a:pPr>
              <a:endParaRPr/>
            </a:p>
          </p:txBody>
        </p:sp>
      </p:grpSp>
      <p:grpSp>
        <p:nvGrpSpPr>
          <p:cNvPr id="13" name="Group 13"/>
          <p:cNvGrpSpPr/>
          <p:nvPr/>
        </p:nvGrpSpPr>
        <p:grpSpPr>
          <a:xfrm>
            <a:off x="4799147" y="5981227"/>
            <a:ext cx="6207676" cy="1238606"/>
            <a:chOff x="0" y="0"/>
            <a:chExt cx="1634943" cy="326217"/>
          </a:xfrm>
        </p:grpSpPr>
        <p:sp>
          <p:nvSpPr>
            <p:cNvPr id="14" name="Freeform 14"/>
            <p:cNvSpPr/>
            <p:nvPr/>
          </p:nvSpPr>
          <p:spPr>
            <a:xfrm>
              <a:off x="0" y="0"/>
              <a:ext cx="1634943" cy="326217"/>
            </a:xfrm>
            <a:custGeom>
              <a:avLst/>
              <a:gdLst/>
              <a:ahLst/>
              <a:cxnLst/>
              <a:rect l="l" t="t" r="r" b="b"/>
              <a:pathLst>
                <a:path w="1634943" h="326217">
                  <a:moveTo>
                    <a:pt x="1431744" y="0"/>
                  </a:moveTo>
                  <a:cubicBezTo>
                    <a:pt x="1543968" y="0"/>
                    <a:pt x="1634943" y="73026"/>
                    <a:pt x="1634943" y="163109"/>
                  </a:cubicBezTo>
                  <a:cubicBezTo>
                    <a:pt x="1634943" y="253191"/>
                    <a:pt x="1543968" y="326217"/>
                    <a:pt x="1431744" y="326217"/>
                  </a:cubicBezTo>
                  <a:lnTo>
                    <a:pt x="203200" y="326217"/>
                  </a:lnTo>
                  <a:cubicBezTo>
                    <a:pt x="90976" y="326217"/>
                    <a:pt x="0" y="253191"/>
                    <a:pt x="0" y="163109"/>
                  </a:cubicBezTo>
                  <a:cubicBezTo>
                    <a:pt x="0" y="73026"/>
                    <a:pt x="90976" y="0"/>
                    <a:pt x="203200" y="0"/>
                  </a:cubicBezTo>
                  <a:close/>
                </a:path>
              </a:pathLst>
            </a:custGeom>
            <a:solidFill>
              <a:srgbClr val="000000">
                <a:alpha val="0"/>
              </a:srgbClr>
            </a:solidFill>
            <a:ln w="38100" cap="sq">
              <a:solidFill>
                <a:srgbClr val="FF0000"/>
              </a:solidFill>
              <a:prstDash val="solid"/>
              <a:miter/>
            </a:ln>
          </p:spPr>
        </p:sp>
        <p:sp>
          <p:nvSpPr>
            <p:cNvPr id="15" name="TextBox 15"/>
            <p:cNvSpPr txBox="1"/>
            <p:nvPr/>
          </p:nvSpPr>
          <p:spPr>
            <a:xfrm>
              <a:off x="0" y="-38100"/>
              <a:ext cx="1634943" cy="364317"/>
            </a:xfrm>
            <a:prstGeom prst="rect">
              <a:avLst/>
            </a:prstGeom>
          </p:spPr>
          <p:txBody>
            <a:bodyPr lIns="50800" tIns="50800" rIns="50800" bIns="50800" rtlCol="0" anchor="ctr"/>
            <a:lstStyle/>
            <a:p>
              <a:pPr algn="ctr">
                <a:lnSpc>
                  <a:spcPts val="3360"/>
                </a:lnSpc>
              </a:pPr>
              <a:endParaRPr/>
            </a:p>
          </p:txBody>
        </p:sp>
      </p:grpSp>
      <p:sp>
        <p:nvSpPr>
          <p:cNvPr id="16" name="TextBox 16"/>
          <p:cNvSpPr txBox="1"/>
          <p:nvPr/>
        </p:nvSpPr>
        <p:spPr>
          <a:xfrm>
            <a:off x="532472" y="1310910"/>
            <a:ext cx="17069728" cy="442172"/>
          </a:xfrm>
          <a:prstGeom prst="rect">
            <a:avLst/>
          </a:prstGeom>
        </p:spPr>
        <p:txBody>
          <a:bodyPr wrap="square" lIns="0" tIns="0" rIns="0" bIns="0" rtlCol="0" anchor="t">
            <a:spAutoFit/>
          </a:bodyPr>
          <a:lstStyle/>
          <a:p>
            <a:pPr algn="l">
              <a:lnSpc>
                <a:spcPts val="3780"/>
              </a:lnSpc>
              <a:spcBef>
                <a:spcPct val="0"/>
              </a:spcBef>
            </a:pPr>
            <a:r>
              <a:rPr lang="en-US" sz="2700" b="1">
                <a:solidFill>
                  <a:srgbClr val="100890"/>
                </a:solidFill>
                <a:latin typeface="Marianne" panose="02000000000000000000" pitchFamily="2" charset="0"/>
                <a:ea typeface="Open Sans Bold"/>
                <a:cs typeface="Open Sans Bold"/>
                <a:sym typeface="Open Sans Bold"/>
              </a:rPr>
              <a:t>Accompagner les élèves sur la phase d’admission </a:t>
            </a:r>
            <a:r>
              <a:rPr lang="en-US" sz="2700" b="1" smtClean="0">
                <a:solidFill>
                  <a:srgbClr val="100890"/>
                </a:solidFill>
                <a:latin typeface="Marianne" panose="02000000000000000000" pitchFamily="2" charset="0"/>
                <a:ea typeface="Open Sans Bold"/>
                <a:cs typeface="Open Sans Bold"/>
                <a:sym typeface="Open Sans Bold"/>
              </a:rPr>
              <a:t>– Espace PP 						(1/2</a:t>
            </a:r>
            <a:r>
              <a:rPr lang="en-US" sz="2700" b="1">
                <a:solidFill>
                  <a:srgbClr val="100890"/>
                </a:solidFill>
                <a:latin typeface="Marianne" panose="02000000000000000000" pitchFamily="2" charset="0"/>
                <a:ea typeface="Open Sans Bold"/>
                <a:cs typeface="Open Sans Bold"/>
                <a:sym typeface="Open Sans Bold"/>
              </a:rPr>
              <a:t>)</a:t>
            </a:r>
          </a:p>
        </p:txBody>
      </p:sp>
      <p:sp>
        <p:nvSpPr>
          <p:cNvPr id="17" name="TextBox 17"/>
          <p:cNvSpPr txBox="1"/>
          <p:nvPr/>
        </p:nvSpPr>
        <p:spPr>
          <a:xfrm>
            <a:off x="525941" y="5306722"/>
            <a:ext cx="3854975" cy="4437112"/>
          </a:xfrm>
          <a:prstGeom prst="rect">
            <a:avLst/>
          </a:prstGeom>
        </p:spPr>
        <p:txBody>
          <a:bodyPr wrap="square" lIns="0" tIns="0" rIns="0" bIns="0" rtlCol="0" anchor="t">
            <a:spAutoFit/>
          </a:bodyPr>
          <a:lstStyle/>
          <a:p>
            <a:pPr algn="l">
              <a:lnSpc>
                <a:spcPts val="3360"/>
              </a:lnSpc>
              <a:spcAft>
                <a:spcPts val="600"/>
              </a:spcAft>
            </a:pPr>
            <a:r>
              <a:rPr lang="en-US" sz="2200">
                <a:solidFill>
                  <a:srgbClr val="0E0B6A"/>
                </a:solidFill>
                <a:latin typeface="Marianne" panose="02000000000000000000" pitchFamily="2" charset="0"/>
                <a:ea typeface="Open Sans"/>
                <a:cs typeface="Open Sans"/>
                <a:sym typeface="Open Sans"/>
              </a:rPr>
              <a:t>En cliquant sur </a:t>
            </a:r>
            <a:r>
              <a:rPr lang="en-US" sz="2200" smtClean="0">
                <a:solidFill>
                  <a:srgbClr val="0E0B6A"/>
                </a:solidFill>
                <a:latin typeface="Marianne" panose="02000000000000000000" pitchFamily="2" charset="0"/>
                <a:ea typeface="Open Sans"/>
                <a:cs typeface="Open Sans"/>
                <a:sym typeface="Open Sans"/>
              </a:rPr>
              <a:t>“suivre </a:t>
            </a:r>
            <a:r>
              <a:rPr lang="en-US" sz="2200">
                <a:solidFill>
                  <a:srgbClr val="0E0B6A"/>
                </a:solidFill>
                <a:latin typeface="Marianne" panose="02000000000000000000" pitchFamily="2" charset="0"/>
                <a:ea typeface="Open Sans"/>
                <a:cs typeface="Open Sans"/>
                <a:sym typeface="Open Sans"/>
              </a:rPr>
              <a:t>les admissions de mes élèves” , vous pourrez accéder au  tableau de bord.</a:t>
            </a:r>
          </a:p>
          <a:p>
            <a:pPr algn="l">
              <a:lnSpc>
                <a:spcPts val="3360"/>
              </a:lnSpc>
            </a:pPr>
            <a:r>
              <a:rPr lang="en-US" sz="2200" smtClean="0">
                <a:solidFill>
                  <a:srgbClr val="0E0B6A"/>
                </a:solidFill>
                <a:latin typeface="Marianne" panose="02000000000000000000" pitchFamily="2" charset="0"/>
                <a:ea typeface="Open Sans"/>
                <a:cs typeface="Open Sans"/>
                <a:sym typeface="Open Sans"/>
              </a:rPr>
              <a:t>Une </a:t>
            </a:r>
            <a:r>
              <a:rPr lang="en-US" sz="2200">
                <a:solidFill>
                  <a:srgbClr val="0E0B6A"/>
                </a:solidFill>
                <a:latin typeface="Marianne" panose="02000000000000000000" pitchFamily="2" charset="0"/>
                <a:ea typeface="Open Sans"/>
                <a:cs typeface="Open Sans"/>
                <a:sym typeface="Open Sans"/>
              </a:rPr>
              <a:t>rubrique “Points d’attention”</a:t>
            </a:r>
          </a:p>
          <a:p>
            <a:pPr algn="l">
              <a:lnSpc>
                <a:spcPts val="3360"/>
              </a:lnSpc>
              <a:spcBef>
                <a:spcPct val="0"/>
              </a:spcBef>
            </a:pPr>
            <a:r>
              <a:rPr lang="en-US" sz="2200">
                <a:solidFill>
                  <a:srgbClr val="0E0B6A"/>
                </a:solidFill>
                <a:latin typeface="Marianne" panose="02000000000000000000" pitchFamily="2" charset="0"/>
                <a:ea typeface="Open Sans"/>
                <a:cs typeface="Open Sans"/>
                <a:sym typeface="Open Sans"/>
              </a:rPr>
              <a:t>vous récapitulera notamment si vos élèves n’ont pas encore classé leurs voeux en attente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5481475" cy="1161111"/>
          </a:xfrm>
          <a:custGeom>
            <a:avLst/>
            <a:gdLst/>
            <a:ahLst/>
            <a:cxnLst/>
            <a:rect l="l" t="t" r="r" b="b"/>
            <a:pathLst>
              <a:path w="15481475" h="1161111">
                <a:moveTo>
                  <a:pt x="0" y="0"/>
                </a:moveTo>
                <a:lnTo>
                  <a:pt x="15481475" y="0"/>
                </a:lnTo>
                <a:lnTo>
                  <a:pt x="15481475" y="1161111"/>
                </a:lnTo>
                <a:lnTo>
                  <a:pt x="0" y="1161111"/>
                </a:lnTo>
                <a:lnTo>
                  <a:pt x="0" y="0"/>
                </a:lnTo>
                <a:close/>
              </a:path>
            </a:pathLst>
          </a:custGeom>
          <a:blipFill>
            <a:blip r:embed="rId2"/>
            <a:stretch>
              <a:fillRect/>
            </a:stretch>
          </a:blipFill>
        </p:spPr>
      </p:sp>
      <p:sp>
        <p:nvSpPr>
          <p:cNvPr id="3" name="Freeform 3"/>
          <p:cNvSpPr/>
          <p:nvPr/>
        </p:nvSpPr>
        <p:spPr>
          <a:xfrm>
            <a:off x="304800" y="2171700"/>
            <a:ext cx="17602200" cy="5257944"/>
          </a:xfrm>
          <a:custGeom>
            <a:avLst/>
            <a:gdLst/>
            <a:ahLst/>
            <a:cxnLst/>
            <a:rect l="l" t="t" r="r" b="b"/>
            <a:pathLst>
              <a:path w="18458752" h="5555654">
                <a:moveTo>
                  <a:pt x="0" y="0"/>
                </a:moveTo>
                <a:lnTo>
                  <a:pt x="18458752" y="0"/>
                </a:lnTo>
                <a:lnTo>
                  <a:pt x="18458752" y="5555653"/>
                </a:lnTo>
                <a:lnTo>
                  <a:pt x="0" y="5555653"/>
                </a:lnTo>
                <a:lnTo>
                  <a:pt x="0" y="0"/>
                </a:lnTo>
                <a:close/>
              </a:path>
            </a:pathLst>
          </a:custGeom>
          <a:blipFill>
            <a:blip r:embed="rId3"/>
            <a:stretch>
              <a:fillRect t="-42868"/>
            </a:stretch>
          </a:blipFill>
        </p:spPr>
      </p:sp>
      <p:sp>
        <p:nvSpPr>
          <p:cNvPr id="5" name="TextBox 5"/>
          <p:cNvSpPr txBox="1"/>
          <p:nvPr/>
        </p:nvSpPr>
        <p:spPr>
          <a:xfrm>
            <a:off x="685799" y="7803121"/>
            <a:ext cx="16764001" cy="872034"/>
          </a:xfrm>
          <a:prstGeom prst="rect">
            <a:avLst/>
          </a:prstGeom>
        </p:spPr>
        <p:txBody>
          <a:bodyPr wrap="square" lIns="0" tIns="0" rIns="0" bIns="0" rtlCol="0" anchor="t">
            <a:spAutoFit/>
          </a:bodyPr>
          <a:lstStyle/>
          <a:p>
            <a:pPr algn="l">
              <a:lnSpc>
                <a:spcPts val="3360"/>
              </a:lnSpc>
              <a:spcBef>
                <a:spcPct val="0"/>
              </a:spcBef>
            </a:pPr>
            <a:r>
              <a:rPr lang="en-US" sz="2400">
                <a:solidFill>
                  <a:srgbClr val="0E0B6A"/>
                </a:solidFill>
                <a:latin typeface="Marianne" panose="02000000000000000000" pitchFamily="2" charset="0"/>
                <a:ea typeface="Open Sans"/>
                <a:cs typeface="Open Sans"/>
                <a:sym typeface="Open Sans"/>
              </a:rPr>
              <a:t>En sélectionnant une classe, vous trouverez un tableau de bord avec les notifications vous permettant de connaître la situation de vos élèves concernant leurs admissions ainsi que l’état de leur voeux en attente.</a:t>
            </a:r>
          </a:p>
        </p:txBody>
      </p:sp>
      <p:sp>
        <p:nvSpPr>
          <p:cNvPr id="8" name="TextBox 16"/>
          <p:cNvSpPr txBox="1"/>
          <p:nvPr/>
        </p:nvSpPr>
        <p:spPr>
          <a:xfrm>
            <a:off x="532472" y="1310910"/>
            <a:ext cx="17069728" cy="487313"/>
          </a:xfrm>
          <a:prstGeom prst="rect">
            <a:avLst/>
          </a:prstGeom>
        </p:spPr>
        <p:txBody>
          <a:bodyPr wrap="square" lIns="0" tIns="0" rIns="0" bIns="0" rtlCol="0" anchor="t">
            <a:spAutoFit/>
          </a:bodyPr>
          <a:lstStyle/>
          <a:p>
            <a:pPr algn="l">
              <a:lnSpc>
                <a:spcPts val="3780"/>
              </a:lnSpc>
              <a:spcBef>
                <a:spcPct val="0"/>
              </a:spcBef>
            </a:pPr>
            <a:r>
              <a:rPr lang="en-US" sz="2700" b="1">
                <a:solidFill>
                  <a:srgbClr val="100890"/>
                </a:solidFill>
                <a:latin typeface="Marianne" panose="02000000000000000000" pitchFamily="2" charset="0"/>
                <a:ea typeface="Open Sans Bold"/>
                <a:cs typeface="Open Sans Bold"/>
                <a:sym typeface="Open Sans Bold"/>
              </a:rPr>
              <a:t>Accompagner les élèves sur la phase d’admission </a:t>
            </a:r>
            <a:r>
              <a:rPr lang="en-US" sz="2700" b="1" smtClean="0">
                <a:solidFill>
                  <a:srgbClr val="100890"/>
                </a:solidFill>
                <a:latin typeface="Marianne" panose="02000000000000000000" pitchFamily="2" charset="0"/>
                <a:ea typeface="Open Sans Bold"/>
                <a:cs typeface="Open Sans Bold"/>
                <a:sym typeface="Open Sans Bold"/>
              </a:rPr>
              <a:t>– Espace PP 						(2/2</a:t>
            </a:r>
            <a:r>
              <a:rPr lang="en-US" sz="2700" b="1">
                <a:solidFill>
                  <a:srgbClr val="100890"/>
                </a:solidFill>
                <a:latin typeface="Marianne" panose="02000000000000000000" pitchFamily="2" charset="0"/>
                <a:ea typeface="Open Sans Bold"/>
                <a:cs typeface="Open Sans Bold"/>
                <a:sym typeface="Open Sans Bold"/>
              </a:rPr>
              <a:t>)</a:t>
            </a:r>
          </a:p>
        </p:txBody>
      </p:sp>
      <p:sp>
        <p:nvSpPr>
          <p:cNvPr id="9" name="Rectangle 8"/>
          <p:cNvSpPr/>
          <p:nvPr/>
        </p:nvSpPr>
        <p:spPr>
          <a:xfrm>
            <a:off x="685799" y="6438900"/>
            <a:ext cx="3200401" cy="5334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TotalTime>
  <Words>369</Words>
  <Application>Microsoft Office PowerPoint</Application>
  <PresentationFormat>Personnalisé</PresentationFormat>
  <Paragraphs>26</Paragraphs>
  <Slides>6</Slides>
  <Notes>1</Notes>
  <HiddenSlides>0</HiddenSlides>
  <MMClips>0</MMClips>
  <ScaleCrop>false</ScaleCrop>
  <HeadingPairs>
    <vt:vector size="6" baseType="variant">
      <vt:variant>
        <vt:lpstr>Polices utilisées</vt:lpstr>
      </vt:variant>
      <vt:variant>
        <vt:i4>9</vt:i4>
      </vt:variant>
      <vt:variant>
        <vt:lpstr>Thème</vt:lpstr>
      </vt:variant>
      <vt:variant>
        <vt:i4>1</vt:i4>
      </vt:variant>
      <vt:variant>
        <vt:lpstr>Titres des diapositives</vt:lpstr>
      </vt:variant>
      <vt:variant>
        <vt:i4>6</vt:i4>
      </vt:variant>
    </vt:vector>
  </HeadingPairs>
  <TitlesOfParts>
    <vt:vector size="16" baseType="lpstr">
      <vt:lpstr>Calibri</vt:lpstr>
      <vt:lpstr>Marianne</vt:lpstr>
      <vt:lpstr>Wingdings</vt:lpstr>
      <vt:lpstr>Arial</vt:lpstr>
      <vt:lpstr>Marianne Light</vt:lpstr>
      <vt:lpstr>Marianne Medium</vt:lpstr>
      <vt:lpstr>Open Sans</vt:lpstr>
      <vt:lpstr>Open Sans Bold</vt:lpstr>
      <vt:lpstr>Arimo</vt:lpstr>
      <vt:lpstr>Office Theme</vt:lpstr>
      <vt:lpstr>Classement des vœux en attente</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 classement des voeux en attente</dc:title>
  <dc:creator>PRETAT BENJAMIN</dc:creator>
  <cp:lastModifiedBy>PRETAT BENJAMIN</cp:lastModifiedBy>
  <cp:revision>4</cp:revision>
  <dcterms:created xsi:type="dcterms:W3CDTF">2006-08-16T00:00:00Z</dcterms:created>
  <dcterms:modified xsi:type="dcterms:W3CDTF">2025-05-23T13:44:06Z</dcterms:modified>
  <dc:identifier>DAGoQHBxmoU</dc:identifier>
</cp:coreProperties>
</file>